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3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4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5" r:id="rId33"/>
    <p:sldId id="286" r:id="rId34"/>
    <p:sldId id="287" r:id="rId35"/>
    <p:sldId id="288" r:id="rId36"/>
    <p:sldId id="289" r:id="rId37"/>
    <p:sldId id="290" r:id="rId38"/>
    <p:sldId id="291" r:id="rId39"/>
  </p:sldIdLst>
  <p:sldSz cx="9144000" cy="6858000" type="screen4x3"/>
  <p:notesSz cx="6858000" cy="9144000"/>
  <p:embeddedFontLst>
    <p:embeddedFont>
      <p:font typeface="나눔고딕" panose="020B0600000101010101" charset="-127"/>
      <p:regular r:id="rId41"/>
      <p:bold r:id="rId42"/>
    </p:embeddedFont>
    <p:embeddedFont>
      <p:font typeface="나눔고딕코딩" panose="020B0600000101010101" charset="-127"/>
      <p:regular r:id="rId43"/>
      <p:bold r:id="rId44"/>
    </p:embeddedFont>
    <p:embeddedFont>
      <p:font typeface="drfont_daraehand" panose="020B0600000101010101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Tahoma" panose="020B0604030504040204" pitchFamily="34" charset="0"/>
      <p:regular r:id="rId48"/>
      <p:bold r:id="rId49"/>
    </p:embeddedFont>
    <p:embeddedFont>
      <p:font typeface="나눔손글씨 펜" panose="020B0600000101010101" charset="-127"/>
      <p:regular r:id="rId50"/>
    </p:embeddedFont>
    <p:embeddedFont>
      <p:font typeface="HY견고딕" panose="02030600000101010101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6600"/>
    <a:srgbClr val="008080"/>
    <a:srgbClr val="FFFF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B0DA-0FCF-4313-9400-C874EDCBAA99}" type="datetimeFigureOut">
              <a:rPr lang="ko-KR" altLang="en-US" smtClean="0"/>
              <a:pPr/>
              <a:t>2014-04-26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4BA2A-F19A-4FAF-BE48-D073A0D6CD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2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>
            <a:spLocks noGrp="1"/>
          </p:cNvSpPr>
          <p:nvPr>
            <p:ph type="title" hasCustomPrompt="1"/>
          </p:nvPr>
        </p:nvSpPr>
        <p:spPr>
          <a:xfrm>
            <a:off x="683568" y="1735560"/>
            <a:ext cx="7920880" cy="1981472"/>
          </a:xfrm>
          <a:noFill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en-US" altLang="ko-KR" dirty="0" smtClean="0"/>
              <a:t>01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332656"/>
            <a:ext cx="1361745" cy="3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 userDrawn="1"/>
        </p:nvCxnSpPr>
        <p:spPr>
          <a:xfrm>
            <a:off x="611560" y="3717032"/>
            <a:ext cx="8136904" cy="0"/>
          </a:xfrm>
          <a:prstGeom prst="line">
            <a:avLst/>
          </a:prstGeom>
          <a:ln w="79375">
            <a:solidFill>
              <a:srgbClr val="00808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Users\user\Desktop\2013년\(04) HTML5\07_강의교안\circle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64" y="3065760"/>
            <a:ext cx="812683" cy="81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user\Desktop\2013년\(04) HTML5\07_강의교안\circl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69" y="2448570"/>
            <a:ext cx="640556" cy="64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3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종합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3545015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활용할 수 있는 스티커들 by네이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255DE7-01EC-49BF-A958-7C241453933B}" type="datetimeFigureOut">
              <a:rPr lang="ko-KR" altLang="en-US" smtClean="0"/>
              <a:pPr/>
              <a:t>2014-04-26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BB028F-5ABE-453F-9B52-1BE50BCEF5B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043608" y="2636912"/>
            <a:ext cx="2354400" cy="543600"/>
          </a:xfrm>
          <a:prstGeom prst="rect">
            <a:avLst/>
          </a:prstGeom>
          <a:blipFill>
            <a:blip r:embed="rId2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7624" y="98072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활용할 수 있는 스티커 들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190452" y="1899636"/>
            <a:ext cx="2354400" cy="543600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8" name="그룹 64"/>
          <p:cNvGrpSpPr>
            <a:grpSpLocks/>
          </p:cNvGrpSpPr>
          <p:nvPr userDrawn="1"/>
        </p:nvGrpSpPr>
        <p:grpSpPr bwMode="auto">
          <a:xfrm>
            <a:off x="5940152" y="3789040"/>
            <a:ext cx="2524943" cy="2383137"/>
            <a:chOff x="2551097" y="4579159"/>
            <a:chExt cx="2035623" cy="1921675"/>
          </a:xfrm>
        </p:grpSpPr>
        <p:sp>
          <p:nvSpPr>
            <p:cNvPr id="9" name="현 8"/>
            <p:cNvSpPr/>
            <p:nvPr/>
          </p:nvSpPr>
          <p:spPr>
            <a:xfrm>
              <a:off x="2551097" y="4688742"/>
              <a:ext cx="1811736" cy="1812092"/>
            </a:xfrm>
            <a:prstGeom prst="chord">
              <a:avLst>
                <a:gd name="adj1" fmla="val 21449622"/>
                <a:gd name="adj2" fmla="val 16348604"/>
              </a:avLst>
            </a:prstGeom>
            <a:solidFill>
              <a:srgbClr val="C6CA14"/>
            </a:solidFill>
            <a:ln w="762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현 9"/>
            <p:cNvSpPr/>
            <p:nvPr/>
          </p:nvSpPr>
          <p:spPr>
            <a:xfrm rot="18470178">
              <a:off x="3494979" y="4451431"/>
              <a:ext cx="964013" cy="1219468"/>
            </a:xfrm>
            <a:prstGeom prst="chord">
              <a:avLst>
                <a:gd name="adj1" fmla="val 6151234"/>
                <a:gd name="adj2" fmla="val 1628646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3000">
                  <a:schemeClr val="bg1">
                    <a:lumMod val="75000"/>
                  </a:schemeClr>
                </a:gs>
                <a:gs pos="61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63500" dir="8100000" sx="102000" sy="102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12" name="그림 11" descr="도형_면직사각형_옐로우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572000" y="942711"/>
            <a:ext cx="3314700" cy="1228725"/>
          </a:xfrm>
          <a:prstGeom prst="rect">
            <a:avLst/>
          </a:prstGeom>
        </p:spPr>
      </p:pic>
      <p:pic>
        <p:nvPicPr>
          <p:cNvPr id="14" name="그림 13" descr="icon_화살표좌.png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6051" y="4811241"/>
            <a:ext cx="619125" cy="533400"/>
          </a:xfrm>
          <a:prstGeom prst="rect">
            <a:avLst/>
          </a:prstGeom>
        </p:spPr>
      </p:pic>
      <p:pic>
        <p:nvPicPr>
          <p:cNvPr id="15" name="그림 14" descr="icon_느낌표.png"/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4048" y="3774268"/>
            <a:ext cx="619125" cy="533400"/>
          </a:xfrm>
          <a:prstGeom prst="rect">
            <a:avLst/>
          </a:prstGeom>
        </p:spPr>
      </p:pic>
      <p:pic>
        <p:nvPicPr>
          <p:cNvPr id="16" name="그림 15" descr="icon_돋보기.png"/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0877" y="1196972"/>
            <a:ext cx="355382" cy="306175"/>
          </a:xfrm>
          <a:prstGeom prst="rect">
            <a:avLst/>
          </a:prstGeom>
        </p:spPr>
      </p:pic>
      <p:pic>
        <p:nvPicPr>
          <p:cNvPr id="17" name="그림 16" descr="icon_비행기.png"/>
          <p:cNvPicPr>
            <a:picLocks noChangeAspect="1"/>
          </p:cNvPicPr>
          <p:nvPr userDrawn="1"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95736" y="3794373"/>
            <a:ext cx="619125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788024" y="1165394"/>
            <a:ext cx="22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</a:t>
            </a:r>
            <a:r>
              <a:rPr lang="en-US" altLang="ko-KR" baseline="0" dirty="0" smtClean="0"/>
              <a:t>_ </a:t>
            </a:r>
            <a:r>
              <a:rPr lang="en-US" altLang="ko-KR" baseline="0" smtClean="0"/>
              <a:t>length </a:t>
            </a:r>
            <a:r>
              <a:rPr lang="ko-KR" altLang="en-US" baseline="0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법 요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형_면직사각형_옐로우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354903"/>
            <a:ext cx="7321642" cy="408220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83568" y="7647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baseline="0" dirty="0" smtClean="0">
                <a:latin typeface="+mj-lt"/>
                <a:ea typeface="나눔고딕코딩" pitchFamily="49" charset="-127"/>
              </a:rPr>
              <a:t>_ length </a:t>
            </a:r>
            <a:r>
              <a:rPr lang="ko-KR" altLang="en-US" baseline="0" dirty="0" smtClean="0">
                <a:latin typeface="+mj-lt"/>
                <a:ea typeface="나눔고딕코딩" pitchFamily="49" charset="-127"/>
              </a:rPr>
              <a:t>속성</a:t>
            </a:r>
            <a:endParaRPr lang="ko-KR" altLang="en-US" dirty="0">
              <a:latin typeface="+mj-lt"/>
              <a:ea typeface="나눔고딕코딩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75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919"/>
            </a:avLst>
          </a:prstGeom>
          <a:solidFill>
            <a:srgbClr val="FFFF00">
              <a:alpha val="13000"/>
            </a:srgbClr>
          </a:solidFill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27584" y="1120775"/>
            <a:ext cx="7186612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CookBook,HTML5</a:t>
            </a:r>
            <a:r>
              <a:rPr kumimoji="0" lang="de-DE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웹 프로그래밍 입문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83568" y="1500460"/>
            <a:ext cx="7991475" cy="20005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smtClean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28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600" dirty="0"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6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600" dirty="0" smtClean="0">
                <a:ea typeface="맑은 고딕" pitchFamily="50" charset="-127"/>
              </a:rPr>
              <a:t>㈜</a:t>
            </a:r>
            <a:r>
              <a:rPr kumimoji="0" lang="ko-KR" altLang="en-US" sz="1600" dirty="0">
                <a:ea typeface="맑은 고딕" pitchFamily="50" charset="-127"/>
              </a:rPr>
              <a:t>에 있습니다</a:t>
            </a:r>
            <a:r>
              <a:rPr kumimoji="0" lang="en-US" altLang="ko-KR" sz="1600" dirty="0">
                <a:ea typeface="맑은 고딕" pitchFamily="50" charset="-127"/>
              </a:rPr>
              <a:t>.</a:t>
            </a:r>
            <a:r>
              <a:rPr kumimoji="0" lang="ko-KR" altLang="en-US" sz="16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6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년 이하의 징역 </a:t>
            </a:r>
            <a:endParaRPr kumimoji="0" lang="en-US" altLang="ko-KR" sz="16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    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54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128"/>
            </a:avLst>
          </a:prstGeom>
          <a:noFill/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/>
          <a:srcRect l="10625" t="5901" r="20564" b="8170"/>
          <a:stretch>
            <a:fillRect/>
          </a:stretch>
        </p:blipFill>
        <p:spPr bwMode="auto">
          <a:xfrm>
            <a:off x="5286375" y="2840038"/>
            <a:ext cx="3857625" cy="361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9"/>
          <p:cNvSpPr txBox="1"/>
          <p:nvPr userDrawn="1"/>
        </p:nvSpPr>
        <p:spPr>
          <a:xfrm>
            <a:off x="646386" y="690414"/>
            <a:ext cx="4085697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646386" y="1772816"/>
            <a:ext cx="6877942" cy="4104456"/>
          </a:xfrm>
        </p:spPr>
        <p:txBody>
          <a:bodyPr>
            <a:normAutofit/>
          </a:bodyPr>
          <a:lstStyle>
            <a:lvl1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  <a:defRPr sz="32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 sz="24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2pPr>
            <a:lvl3pPr>
              <a:defRPr sz="20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3pPr>
            <a:lvl4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4pPr>
            <a:lvl5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08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549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0625" t="5900" r="20564" b="8169"/>
          <a:stretch>
            <a:fillRect/>
          </a:stretch>
        </p:blipFill>
        <p:spPr>
          <a:xfrm>
            <a:off x="5314177" y="2708920"/>
            <a:ext cx="3856463" cy="3611925"/>
          </a:xfrm>
          <a:prstGeom prst="rect">
            <a:avLst/>
          </a:prstGeom>
        </p:spPr>
      </p:pic>
      <p:sp>
        <p:nvSpPr>
          <p:cNvPr id="5" name="TextBox 9"/>
          <p:cNvSpPr txBox="1"/>
          <p:nvPr userDrawn="1"/>
        </p:nvSpPr>
        <p:spPr>
          <a:xfrm>
            <a:off x="646386" y="692696"/>
            <a:ext cx="4101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662360" y="1775098"/>
            <a:ext cx="7467326" cy="4104456"/>
          </a:xfrm>
        </p:spPr>
        <p:txBody>
          <a:bodyPr>
            <a:normAutofit/>
          </a:bodyPr>
          <a:lstStyle>
            <a:lvl1pPr marL="457200" indent="-457200">
              <a:buClr>
                <a:schemeClr val="accent2"/>
              </a:buClr>
              <a:buFont typeface="Wingdings" pitchFamily="2" charset="2"/>
              <a:buChar char="ü"/>
              <a:defRPr sz="2800">
                <a:solidFill>
                  <a:schemeClr val="accent4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4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예제 소스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896069"/>
            <a:ext cx="8352928" cy="5616575"/>
          </a:xfr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 kumimoji="1" lang="ko-KR" altLang="en-US" sz="1600" b="0" kern="1200" baseline="0" dirty="0" smtClean="0">
                <a:solidFill>
                  <a:schemeClr val="tx1"/>
                </a:solidFill>
                <a:latin typeface="나눔고딕코딩" pitchFamily="49" charset="-127"/>
                <a:ea typeface="나눔고딕코딩" pitchFamily="49" charset="-127"/>
                <a:cs typeface="Tahoma" pitchFamily="34" charset="0"/>
              </a:defRPr>
            </a:lvl1pPr>
          </a:lstStyle>
          <a:p>
            <a:pPr lvl="0"/>
            <a:r>
              <a:rPr lang="en-US" altLang="ko-KR" b="0" dirty="0" err="1" smtClean="0"/>
              <a:t>qhfejskdf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sdfsdf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asdfasdfadsf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107504" y="260648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995120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79512" y="908719"/>
            <a:ext cx="412691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0751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예제의 포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186094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예제의 포인트+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12776"/>
            <a:ext cx="8728075" cy="5184874"/>
          </a:xfrm>
        </p:spPr>
        <p:txBody>
          <a:bodyPr/>
          <a:lstStyle>
            <a:lvl1pPr marL="342900" indent="-342900">
              <a:buClr>
                <a:srgbClr val="006600"/>
              </a:buClr>
              <a:buFont typeface="Wingdings" pitchFamily="2" charset="2"/>
              <a:buChar char="ü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72171" y="908720"/>
            <a:ext cx="2167581" cy="544761"/>
            <a:chOff x="107504" y="908720"/>
            <a:chExt cx="2167581" cy="544761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1547664" y="908720"/>
              <a:ext cx="542751" cy="72008"/>
              <a:chOff x="1724993" y="908720"/>
              <a:chExt cx="542751" cy="72008"/>
            </a:xfrm>
          </p:grpSpPr>
          <p:sp>
            <p:nvSpPr>
              <p:cNvPr id="6" name="타원 5"/>
              <p:cNvSpPr/>
              <p:nvPr userDrawn="1"/>
            </p:nvSpPr>
            <p:spPr>
              <a:xfrm>
                <a:off x="1724993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 userDrawn="1"/>
            </p:nvSpPr>
            <p:spPr>
              <a:xfrm>
                <a:off x="1960365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 userDrawn="1"/>
            </p:nvSpPr>
            <p:spPr>
              <a:xfrm>
                <a:off x="2195736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 userDrawn="1"/>
          </p:nvSpPr>
          <p:spPr>
            <a:xfrm>
              <a:off x="107504" y="991816"/>
              <a:ext cx="2167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80"/>
                </a:buClr>
                <a:buSzTx/>
                <a:buFont typeface="Wingdings" pitchFamily="2" charset="2"/>
                <a:buChar char="u"/>
                <a:tabLst/>
                <a:defRPr/>
              </a:pPr>
              <a:r>
                <a:rPr lang="ko-KR" altLang="en-US" sz="2400" dirty="0" smtClean="0">
                  <a:solidFill>
                    <a:schemeClr val="tx2"/>
                  </a:solidFill>
                  <a:latin typeface="drfont_daraehand" pitchFamily="66" charset="-127"/>
                  <a:ea typeface="drfont_daraehand" pitchFamily="66" charset="-127"/>
                </a:rPr>
                <a:t>예제의 포인트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534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코드없이 제목 있는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980728"/>
            <a:ext cx="8728075" cy="5616922"/>
          </a:xfrm>
        </p:spPr>
        <p:txBody>
          <a:bodyPr/>
          <a:lstStyle>
            <a:lvl1pPr marL="457200" indent="-457200">
              <a:buClr>
                <a:srgbClr val="006600"/>
              </a:buClr>
              <a:buFont typeface="+mj-lt"/>
              <a:buAutoNum type="arabicPeriod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예제 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251520" y="764704"/>
            <a:ext cx="864096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6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908719"/>
            <a:ext cx="8229600" cy="5688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84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6" r:id="rId8"/>
    <p:sldLayoutId id="2147483650" r:id="rId9"/>
    <p:sldLayoutId id="2147483668" r:id="rId10"/>
    <p:sldLayoutId id="2147483655" r:id="rId11"/>
    <p:sldLayoutId id="2147483651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009999"/>
        </a:buClr>
        <a:buFont typeface="Wingdings" pitchFamily="2" charset="2"/>
        <a:buChar char="u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951584"/>
            <a:ext cx="7920880" cy="1981472"/>
          </a:xfrm>
        </p:spPr>
        <p:txBody>
          <a:bodyPr/>
          <a:lstStyle/>
          <a:p>
            <a:r>
              <a:rPr lang="en-US" altLang="ko-KR" dirty="0" smtClean="0"/>
              <a:t>09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문서 객체 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6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 </a:t>
            </a:r>
            <a:r>
              <a:rPr lang="ko-KR" altLang="en-US" smtClean="0"/>
              <a:t>문서 객체 선택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문서 객체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 존재하는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태그를 자바스크립트에서 문서 객체로 변환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문서 객체를 선택하면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자바스크립트를 사용하여 실행 중에 내부 글자를 변경하거나 스타일을 변경할 수 있음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3.1 </a:t>
            </a:r>
            <a:r>
              <a:rPr lang="ko-KR" altLang="en-US" smtClean="0"/>
              <a:t>한 개의 문서 객체 선택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문서 객체를 선택하는 가장 기본적인 방법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/>
        </p:nvGraphicFramePr>
        <p:xfrm>
          <a:off x="1043608" y="1988840"/>
          <a:ext cx="7416824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44416"/>
                <a:gridCol w="3672408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메소드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document.getElementById(</a:t>
                      </a:r>
                      <a:r>
                        <a:rPr lang="ko-KR" altLang="en-US" smtClean="0"/>
                        <a:t>아이디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아이디를 사용해 문서 객체 선택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document.querySelector(</a:t>
                      </a:r>
                      <a:r>
                        <a:rPr lang="ko-KR" altLang="en-US" smtClean="0"/>
                        <a:t>선택자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선택자를 사용해 문서 객체 선택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71600" y="14847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9-1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한 개의 문서 객체를 선택하는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50212" y="4725144"/>
            <a:ext cx="8514276" cy="1709420"/>
            <a:chOff x="827584" y="3717032"/>
            <a:chExt cx="7920880" cy="1919247"/>
          </a:xfrm>
        </p:grpSpPr>
        <p:pic>
          <p:nvPicPr>
            <p:cNvPr id="6" name="그림 5" descr="도형_면직사각형_옐로우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584" y="3717032"/>
              <a:ext cx="7920880" cy="187220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15616" y="4005063"/>
              <a:ext cx="72008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dirty="0" smtClean="0">
                  <a:latin typeface="+mj-lt"/>
                  <a:ea typeface="나눔고딕코딩" pitchFamily="49" charset="-127"/>
                </a:rPr>
                <a:t>_</a:t>
              </a:r>
            </a:p>
            <a:p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스타일시트를 사용할 때는 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id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속성이 중복되어도 문제가 없지만 자바스크립트에서는 문제가 생긴다 → </a:t>
              </a:r>
              <a:r>
                <a:rPr lang="en-US" altLang="ko-KR" sz="2000" dirty="0" err="1" smtClean="0">
                  <a:latin typeface="+mj-lt"/>
                  <a:ea typeface="나눔고딕코딩" pitchFamily="49" charset="-127"/>
                </a:rPr>
                <a:t>getElementById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()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메소드</a:t>
              </a:r>
              <a:endParaRPr lang="en-US" altLang="ko-KR" sz="2000" dirty="0" smtClean="0">
                <a:latin typeface="+mj-lt"/>
                <a:ea typeface="나눔고딕코딩" pitchFamily="49" charset="-127"/>
              </a:endParaRPr>
            </a:p>
            <a:p>
              <a:endParaRPr lang="ko-KR" altLang="en-US" sz="2000" dirty="0" smtClean="0">
                <a:latin typeface="+mj-lt"/>
                <a:ea typeface="나눔고딕코딩" pitchFamily="49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 객체 하나 선택하기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getElementById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 사용하기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9-6]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기본 예제 </a:t>
            </a:r>
            <a:r>
              <a:rPr lang="en-US" altLang="ko-KR" dirty="0" smtClean="0"/>
              <a:t>9-3</a:t>
            </a:r>
            <a:endParaRPr lang="ko-KR" altLang="en-US" dirty="0"/>
          </a:p>
        </p:txBody>
      </p:sp>
      <p:pic>
        <p:nvPicPr>
          <p:cNvPr id="5" name="그림 4" descr="ch09-ex03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118454"/>
            <a:ext cx="2952328" cy="590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5896" y="1796331"/>
            <a:ext cx="540060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﻿&lt;!DOCTYPE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&lt;title&gt;DOM Basic&lt;/title&gt;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window.onload</a:t>
            </a:r>
            <a:r>
              <a:rPr lang="en-US" altLang="ko-KR" sz="1400" dirty="0"/>
              <a:t> = 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문서 객체를 선택합니다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header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('header');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문서 객체를 조작합니다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header.style.color</a:t>
            </a:r>
            <a:r>
              <a:rPr lang="en-US" altLang="ko-KR" sz="1400" dirty="0"/>
              <a:t> = 'orange';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header.style.background</a:t>
            </a:r>
            <a:r>
              <a:rPr lang="en-US" altLang="ko-KR" sz="1400" dirty="0"/>
              <a:t> = 'red';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header.innerHTML</a:t>
            </a:r>
            <a:r>
              <a:rPr lang="en-US" altLang="ko-KR" sz="1400" dirty="0"/>
              <a:t> = 'From JavaScript';</a:t>
            </a:r>
          </a:p>
          <a:p>
            <a:r>
              <a:rPr lang="en-US" altLang="ko-KR" sz="1400" dirty="0"/>
              <a:t>        };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    &lt;h1 id="header"&gt;Header&lt;/h1&gt;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 객체 하나 선택하기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querySelector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 사용하기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9-7]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querySelector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는 문서 객체 하나를 선택하는 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이름이 같은 선택자가 여러 개 → 가장 처음에 등장하는 것 선택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기본 예제 </a:t>
            </a:r>
            <a:r>
              <a:rPr lang="en-US" altLang="ko-KR" dirty="0" smtClean="0"/>
              <a:t>9-3</a:t>
            </a:r>
            <a:endParaRPr lang="ko-KR" altLang="en-US" dirty="0"/>
          </a:p>
        </p:txBody>
      </p:sp>
      <p:pic>
        <p:nvPicPr>
          <p:cNvPr id="6" name="그림 5" descr="ch09-ex03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429000"/>
            <a:ext cx="2827020" cy="11658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8024" y="2636912"/>
            <a:ext cx="3554178" cy="3985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﻿&lt;!DOCTYPE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</a:t>
            </a:r>
          </a:p>
          <a:p>
            <a:r>
              <a:rPr lang="en-US" altLang="ko-KR" sz="1100" dirty="0"/>
              <a:t>    &lt;title&gt;DOM Basic&lt;/title&gt;</a:t>
            </a:r>
          </a:p>
          <a:p>
            <a:r>
              <a:rPr lang="en-US" altLang="ko-KR" sz="1100" dirty="0"/>
              <a:t>    &lt;script&gt;</a:t>
            </a:r>
          </a:p>
          <a:p>
            <a:r>
              <a:rPr lang="en-US" altLang="ko-KR" sz="1100" dirty="0"/>
              <a:t>        // </a:t>
            </a:r>
            <a:r>
              <a:rPr lang="ko-KR" altLang="en-US" sz="1100" dirty="0"/>
              <a:t>이벤트를 연결합니다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window.onload</a:t>
            </a:r>
            <a:r>
              <a:rPr lang="en-US" altLang="ko-KR" sz="1100" dirty="0"/>
              <a:t> = function () {</a:t>
            </a:r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문서 객체를 선택합니다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header = </a:t>
            </a:r>
            <a:r>
              <a:rPr lang="en-US" altLang="ko-KR" sz="1100" dirty="0" err="1"/>
              <a:t>document.querySelector</a:t>
            </a:r>
            <a:r>
              <a:rPr lang="en-US" altLang="ko-KR" sz="1100" dirty="0"/>
              <a:t>('h1');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문서 객체를 조작합니다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header.style.color</a:t>
            </a:r>
            <a:r>
              <a:rPr lang="en-US" altLang="ko-KR" sz="1100" dirty="0"/>
              <a:t> = 'orange';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header.style.background</a:t>
            </a:r>
            <a:r>
              <a:rPr lang="en-US" altLang="ko-KR" sz="1100" dirty="0"/>
              <a:t> = 'red';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header.innerHTML</a:t>
            </a:r>
            <a:r>
              <a:rPr lang="en-US" altLang="ko-KR" sz="1100" dirty="0"/>
              <a:t> = 'From JavaScript';</a:t>
            </a:r>
          </a:p>
          <a:p>
            <a:r>
              <a:rPr lang="en-US" altLang="ko-KR" sz="1100" dirty="0"/>
              <a:t>        };</a:t>
            </a:r>
          </a:p>
          <a:p>
            <a:r>
              <a:rPr lang="en-US" altLang="ko-KR" sz="1100" dirty="0"/>
              <a:t>    &lt;/script&gt;</a:t>
            </a:r>
          </a:p>
          <a:p>
            <a:r>
              <a:rPr lang="en-US" altLang="ko-KR" sz="1100" dirty="0"/>
              <a:t>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    &lt;h1&gt;Header&lt;/h1&gt;</a:t>
            </a:r>
          </a:p>
          <a:p>
            <a:r>
              <a:rPr lang="en-US" altLang="ko-KR" sz="1100" dirty="0"/>
              <a:t>    &lt;h1&gt;Header&lt;/h1&gt;</a:t>
            </a:r>
          </a:p>
          <a:p>
            <a:r>
              <a:rPr lang="en-US" altLang="ko-KR" sz="1100" dirty="0"/>
              <a:t>    &lt;h1&gt;Header&lt;/h1&gt;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95148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3.2 </a:t>
            </a:r>
            <a:r>
              <a:rPr lang="ko-KR" altLang="en-US" smtClean="0"/>
              <a:t>여러 개의 문서 객체 선택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배열의 형태로 문서 객체가 반환됨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061590"/>
              </p:ext>
            </p:extLst>
          </p:nvPr>
        </p:nvGraphicFramePr>
        <p:xfrm>
          <a:off x="1043608" y="1628800"/>
          <a:ext cx="7848872" cy="2376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24536"/>
                <a:gridCol w="3024336"/>
              </a:tblGrid>
              <a:tr h="3802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메소드 이름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665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document.getElementByName(</a:t>
                      </a:r>
                      <a:r>
                        <a:rPr lang="ko-KR" altLang="en-US" smtClean="0"/>
                        <a:t>이름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name </a:t>
                      </a:r>
                      <a:r>
                        <a:rPr lang="ko-KR" altLang="en-US" smtClean="0"/>
                        <a:t>속성으로 여러 개의 문서</a:t>
                      </a:r>
                      <a:r>
                        <a:rPr lang="ko-KR" altLang="en-US" baseline="0" smtClean="0"/>
                        <a:t> 객체 선택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65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document.getElementByClassName(</a:t>
                      </a:r>
                      <a:r>
                        <a:rPr lang="ko-KR" altLang="en-US" smtClean="0"/>
                        <a:t>클래스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class </a:t>
                      </a:r>
                      <a:r>
                        <a:rPr lang="ko-KR" altLang="en-US" baseline="0" smtClean="0"/>
                        <a:t>속성으로 여러 개의 문서 객체 선택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65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document.querySelectorAll(</a:t>
                      </a:r>
                      <a:r>
                        <a:rPr lang="ko-KR" altLang="en-US" smtClean="0"/>
                        <a:t>선택자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선택자로</a:t>
                      </a:r>
                      <a:r>
                        <a:rPr lang="ko-KR" altLang="en-US" dirty="0" smtClean="0"/>
                        <a:t> 여러 개의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문서 객체 선택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71600" y="112474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9-2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여러 개의 문서 객체를 선택하는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여러 개 선택하기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ko-KR" dirty="0" err="1" smtClean="0"/>
              <a:t>querySelectorAll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 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9-8]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메소드도 </a:t>
            </a:r>
            <a:r>
              <a:rPr lang="en-US" altLang="ko-KR" dirty="0" err="1" smtClean="0"/>
              <a:t>querySelectorAll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메소드와 같은 방법으로 사용함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9-4</a:t>
            </a:r>
            <a:endParaRPr lang="ko-KR" altLang="en-US"/>
          </a:p>
        </p:txBody>
      </p:sp>
      <p:pic>
        <p:nvPicPr>
          <p:cNvPr id="5" name="그림 4" descr="ch09-ex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348880"/>
            <a:ext cx="3330370" cy="1440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0032" y="2132856"/>
            <a:ext cx="3632726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﻿&lt;!DOCTYPE html&gt;</a:t>
            </a:r>
          </a:p>
          <a:p>
            <a:r>
              <a:rPr lang="en-US" altLang="ko-KR" sz="1050" dirty="0"/>
              <a:t>&lt;html&gt;</a:t>
            </a:r>
          </a:p>
          <a:p>
            <a:r>
              <a:rPr lang="en-US" altLang="ko-KR" sz="1050" dirty="0"/>
              <a:t>&lt;head&gt;</a:t>
            </a:r>
          </a:p>
          <a:p>
            <a:r>
              <a:rPr lang="en-US" altLang="ko-KR" sz="1050" dirty="0"/>
              <a:t>    &lt;title&gt;DOM Basic&lt;/title&gt;</a:t>
            </a:r>
          </a:p>
          <a:p>
            <a:r>
              <a:rPr lang="en-US" altLang="ko-KR" sz="1050" dirty="0"/>
              <a:t>    &lt;script&gt;</a:t>
            </a:r>
          </a:p>
          <a:p>
            <a:r>
              <a:rPr lang="en-US" altLang="ko-KR" sz="1050" dirty="0"/>
              <a:t>        // </a:t>
            </a:r>
            <a:r>
              <a:rPr lang="ko-KR" altLang="en-US" sz="1050" dirty="0"/>
              <a:t>이벤트를 연결합니다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window.onload</a:t>
            </a:r>
            <a:r>
              <a:rPr lang="en-US" altLang="ko-KR" sz="1050" dirty="0"/>
              <a:t> = function () {</a:t>
            </a:r>
          </a:p>
          <a:p>
            <a:r>
              <a:rPr lang="en-US" altLang="ko-KR" sz="1050" dirty="0"/>
              <a:t>            // </a:t>
            </a:r>
            <a:r>
              <a:rPr lang="ko-KR" altLang="en-US" sz="1050" dirty="0"/>
              <a:t>문서 객체를 선택합니다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          </a:t>
            </a:r>
            <a:r>
              <a:rPr lang="en-US" altLang="ko-KR" sz="1050" dirty="0" err="1"/>
              <a:t>var</a:t>
            </a:r>
            <a:r>
              <a:rPr lang="en-US" altLang="ko-KR" sz="1050" dirty="0"/>
              <a:t> headers = </a:t>
            </a:r>
            <a:r>
              <a:rPr lang="en-US" altLang="ko-KR" sz="1050" dirty="0" err="1"/>
              <a:t>document.querySelectorAll</a:t>
            </a:r>
            <a:r>
              <a:rPr lang="en-US" altLang="ko-KR" sz="1050" dirty="0"/>
              <a:t>('h1');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  for (</a:t>
            </a:r>
            <a:r>
              <a:rPr lang="en-US" altLang="ko-KR" sz="1050" dirty="0" err="1"/>
              <a:t>var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 = 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 &lt; </a:t>
            </a:r>
            <a:r>
              <a:rPr lang="en-US" altLang="ko-KR" sz="1050" dirty="0" err="1"/>
              <a:t>headers.length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r>
              <a:rPr lang="en-US" altLang="ko-KR" sz="1050" dirty="0"/>
              <a:t>                // </a:t>
            </a:r>
            <a:r>
              <a:rPr lang="ko-KR" altLang="en-US" sz="1050" dirty="0"/>
              <a:t>변수를 선언합니다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var</a:t>
            </a:r>
            <a:r>
              <a:rPr lang="en-US" altLang="ko-KR" sz="1050" dirty="0"/>
              <a:t> header = headers[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      // </a:t>
            </a:r>
            <a:r>
              <a:rPr lang="ko-KR" altLang="en-US" sz="1050" dirty="0"/>
              <a:t>문서 객체를 조작합니다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header.style.color</a:t>
            </a:r>
            <a:r>
              <a:rPr lang="en-US" altLang="ko-KR" sz="1050" dirty="0"/>
              <a:t> = 'orange';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header.style.background</a:t>
            </a:r>
            <a:r>
              <a:rPr lang="en-US" altLang="ko-KR" sz="1050" dirty="0"/>
              <a:t> = 'red';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header.innerHTML</a:t>
            </a:r>
            <a:r>
              <a:rPr lang="en-US" altLang="ko-KR" sz="1050" dirty="0"/>
              <a:t> = 'From JavaScript';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};</a:t>
            </a:r>
          </a:p>
          <a:p>
            <a:r>
              <a:rPr lang="en-US" altLang="ko-KR" sz="1050" dirty="0"/>
              <a:t>    &lt;/script&gt;</a:t>
            </a:r>
          </a:p>
          <a:p>
            <a:r>
              <a:rPr lang="en-US" altLang="ko-KR" sz="1050" dirty="0"/>
              <a:t>&lt;/head&gt;</a:t>
            </a:r>
          </a:p>
          <a:p>
            <a:r>
              <a:rPr lang="en-US" altLang="ko-KR" sz="1050" dirty="0"/>
              <a:t>&lt;body&gt;</a:t>
            </a:r>
          </a:p>
          <a:p>
            <a:r>
              <a:rPr lang="en-US" altLang="ko-KR" sz="1050" dirty="0"/>
              <a:t>    &lt;h1&gt;Header&lt;/h1&gt;</a:t>
            </a:r>
          </a:p>
          <a:p>
            <a:r>
              <a:rPr lang="en-US" altLang="ko-KR" sz="1050" dirty="0"/>
              <a:t>    &lt;h1&gt;Header&lt;/h1&gt;</a:t>
            </a:r>
          </a:p>
          <a:p>
            <a:r>
              <a:rPr lang="en-US" altLang="ko-KR" sz="1050" dirty="0"/>
              <a:t>    &lt;h1&gt;Header&lt;/h1&gt;</a:t>
            </a:r>
          </a:p>
          <a:p>
            <a:r>
              <a:rPr lang="en-US" altLang="ko-KR" sz="1050" dirty="0"/>
              <a:t>&lt;/body&gt;</a:t>
            </a:r>
          </a:p>
          <a:p>
            <a:r>
              <a:rPr lang="en-US" altLang="ko-KR" sz="1050" dirty="0"/>
              <a:t>&lt;/html</a:t>
            </a:r>
            <a:r>
              <a:rPr lang="en-US" altLang="ko-KR" sz="1050" dirty="0" smtClean="0"/>
              <a:t>&gt; </a:t>
            </a:r>
            <a:endParaRPr lang="en-US" altLang="ko-KR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글자 조작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문서 객체 내부에 있는 글자 조작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9-3]</a:t>
            </a:r>
            <a:r>
              <a:rPr lang="ko-KR" altLang="en-US" dirty="0" smtClean="0"/>
              <a:t>의 속성 입력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textContent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속성은 인터넷 </a:t>
            </a:r>
            <a:r>
              <a:rPr lang="ko-KR" altLang="en-US" dirty="0" err="1" smtClean="0"/>
              <a:t>익스플로러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버전 이상에서 사용 가능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469536"/>
              </p:ext>
            </p:extLst>
          </p:nvPr>
        </p:nvGraphicFramePr>
        <p:xfrm>
          <a:off x="1331640" y="2420888"/>
          <a:ext cx="7416824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6224"/>
                <a:gridCol w="5400600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속성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textContent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일반 글자 형식의 문서 객체 내부 글자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innerHTML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HTML </a:t>
                      </a:r>
                      <a:r>
                        <a:rPr lang="ko-KR" altLang="en-US" dirty="0" smtClean="0"/>
                        <a:t>형식의 문서 객체 내부 글자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56755"/>
              </p:ext>
            </p:extLst>
          </p:nvPr>
        </p:nvGraphicFramePr>
        <p:xfrm>
          <a:off x="1259632" y="191683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9-3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글자 조작 속성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76256" y="18864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문서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내부 글자 변경하기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ko-KR" dirty="0" err="1" smtClean="0"/>
              <a:t>textContent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9-9]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입력한 글자가 </a:t>
            </a:r>
            <a:r>
              <a:rPr lang="en-US" altLang="ko-KR" dirty="0" smtClean="0"/>
              <a:t>body </a:t>
            </a:r>
            <a:r>
              <a:rPr lang="ko-KR" altLang="en-US" dirty="0" smtClean="0"/>
              <a:t>태그에 바로 들어감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태그가 적용되지 않고 텍스트로 처리됨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9-5</a:t>
            </a:r>
            <a:endParaRPr lang="ko-KR" altLang="en-US"/>
          </a:p>
        </p:txBody>
      </p:sp>
      <p:pic>
        <p:nvPicPr>
          <p:cNvPr id="5" name="그림 4" descr="ch09-ex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4541186"/>
            <a:ext cx="4089586" cy="412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5122" y="2564904"/>
            <a:ext cx="462338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﻿&lt;!DOCTYPE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&lt;title&gt;DOM Basic&lt;/title&gt;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window.onload</a:t>
            </a:r>
            <a:r>
              <a:rPr lang="en-US" altLang="ko-KR" sz="1400" dirty="0"/>
              <a:t> = 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변수를 선언합니다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output = '';</a:t>
            </a:r>
          </a:p>
          <a:p>
            <a:r>
              <a:rPr lang="en-US" altLang="ko-KR" sz="1400" dirty="0"/>
              <a:t>            for (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r>
              <a:rPr lang="en-US" altLang="ko-KR" sz="1400" dirty="0"/>
              <a:t>                output += '&lt;h1&gt;Header - ' +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'&lt;/h1&gt;';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문서 객체 내부의 글자를 변경합니다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document.body.textContent</a:t>
            </a:r>
            <a:r>
              <a:rPr lang="en-US" altLang="ko-KR" sz="1400" dirty="0"/>
              <a:t> = output;</a:t>
            </a:r>
          </a:p>
          <a:p>
            <a:r>
              <a:rPr lang="en-US" altLang="ko-KR" sz="1400" dirty="0"/>
              <a:t>        };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   &lt;/</a:t>
            </a:r>
            <a:r>
              <a:rPr lang="en-US" altLang="ko-KR" sz="1400" dirty="0"/>
              <a:t>body&gt;</a:t>
            </a:r>
          </a:p>
          <a:p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태그 내부 글자 변경하기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ko-KR" dirty="0" err="1" smtClean="0"/>
              <a:t>innerHTML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9-10]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입력된 글자에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태그가 적용됨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9-6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27984" y="2276872"/>
            <a:ext cx="4012637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&lt;title&gt;DOM Basic&lt;/title&gt;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window.onload</a:t>
            </a:r>
            <a:r>
              <a:rPr lang="en-US" altLang="ko-KR" sz="1200" dirty="0"/>
              <a:t> = 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변수를 선언합니다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output = '';</a:t>
            </a:r>
          </a:p>
          <a:p>
            <a:r>
              <a:rPr lang="en-US" altLang="ko-KR" sz="1200" dirty="0"/>
              <a:t>            for (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                output += '&lt;h1&gt;Header - ' +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'&lt;/h1&gt;';</a:t>
            </a:r>
          </a:p>
          <a:p>
            <a:r>
              <a:rPr lang="en-US" altLang="ko-KR" sz="1200" dirty="0"/>
              <a:t>            }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문서 객체 내부의 글자를 변경합니다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document.body.innerHTML</a:t>
            </a:r>
            <a:r>
              <a:rPr lang="en-US" altLang="ko-KR" sz="1200" dirty="0"/>
              <a:t> = output;</a:t>
            </a:r>
          </a:p>
          <a:p>
            <a:r>
              <a:rPr lang="en-US" altLang="ko-KR" sz="1200" dirty="0"/>
              <a:t>        };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0" y="2348880"/>
            <a:ext cx="2023343" cy="389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4.2 </a:t>
            </a:r>
            <a:r>
              <a:rPr lang="ko-KR" altLang="en-US" smtClean="0"/>
              <a:t>스타일 조작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자바스크립트는 특수기호 </a:t>
            </a:r>
            <a:r>
              <a:rPr lang="en-US" altLang="ko-KR" smtClean="0"/>
              <a:t>‘-’</a:t>
            </a:r>
            <a:r>
              <a:rPr lang="ko-KR" altLang="en-US" smtClean="0"/>
              <a:t>을 식별자에 사용할 수 없음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‘-’</a:t>
            </a:r>
            <a:r>
              <a:rPr lang="ko-KR" altLang="en-US" smtClean="0"/>
              <a:t>으로 연결된 속성은 끊겨진 단어의 첫 글자를 대문자로 변경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621339"/>
            <a:ext cx="5040560" cy="61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020272" y="1700808"/>
            <a:ext cx="1296144" cy="369332"/>
          </a:xfrm>
          <a:prstGeom prst="rect">
            <a:avLst/>
          </a:prstGeom>
          <a:noFill/>
          <a:ln w="19050">
            <a:solidFill>
              <a:srgbClr val="FFCC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에러 발생</a:t>
            </a:r>
            <a:endParaRPr lang="ko-KR" altLang="en-US"/>
          </a:p>
        </p:txBody>
      </p:sp>
      <p:cxnSp>
        <p:nvCxnSpPr>
          <p:cNvPr id="7" name="직선 화살표 연결선 6"/>
          <p:cNvCxnSpPr>
            <a:stCxn id="1026" idx="3"/>
            <a:endCxn id="5" idx="1"/>
          </p:cNvCxnSpPr>
          <p:nvPr/>
        </p:nvCxnSpPr>
        <p:spPr>
          <a:xfrm flipV="1">
            <a:off x="6300192" y="1885474"/>
            <a:ext cx="720080" cy="41436"/>
          </a:xfrm>
          <a:prstGeom prst="straightConnector1">
            <a:avLst/>
          </a:prstGeom>
          <a:noFill/>
          <a:ln w="19050">
            <a:solidFill>
              <a:srgbClr val="FFCC00"/>
            </a:solidFill>
            <a:prstDash val="sysDash"/>
          </a:ln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356992"/>
            <a:ext cx="4908798" cy="558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내용 개체 틀 5"/>
          <p:cNvGraphicFramePr>
            <a:graphicFrameLocks/>
          </p:cNvGraphicFramePr>
          <p:nvPr/>
        </p:nvGraphicFramePr>
        <p:xfrm>
          <a:off x="1187624" y="4581128"/>
          <a:ext cx="7416824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4336"/>
                <a:gridCol w="4392488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스타일시트의 스타일 속성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자바스크립트의 스타일 식별자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background-image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backgroundImage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background-color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backgroundColor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box-sizing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boxSizing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list-style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listStyle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115616" y="407707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9-4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스타일 식별자 변환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문서 객체 모델 관련 용어</a:t>
            </a:r>
            <a:endParaRPr lang="en-US" altLang="ko-KR" smtClean="0"/>
          </a:p>
          <a:p>
            <a:r>
              <a:rPr lang="ko-KR" altLang="en-US" smtClean="0"/>
              <a:t>웹 페이지 생성 순서</a:t>
            </a:r>
            <a:endParaRPr lang="en-US" altLang="ko-KR" smtClean="0"/>
          </a:p>
          <a:p>
            <a:r>
              <a:rPr lang="ko-KR" altLang="en-US" smtClean="0"/>
              <a:t>문서 객체 선택</a:t>
            </a:r>
            <a:endParaRPr lang="en-US" altLang="ko-KR" smtClean="0"/>
          </a:p>
          <a:p>
            <a:r>
              <a:rPr lang="ko-KR" altLang="en-US" smtClean="0"/>
              <a:t>문서 객체 조작</a:t>
            </a:r>
            <a:endParaRPr lang="en-US" altLang="ko-KR" smtClean="0"/>
          </a:p>
          <a:p>
            <a:r>
              <a:rPr lang="ko-KR" altLang="en-US" smtClean="0"/>
              <a:t>이벤트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4335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스타일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9-11]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256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div </a:t>
            </a:r>
            <a:r>
              <a:rPr lang="ko-KR" altLang="en-US" dirty="0" smtClean="0"/>
              <a:t>태그가 위에서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아래로 </a:t>
            </a: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형성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9-7</a:t>
            </a:r>
            <a:endParaRPr lang="ko-KR" altLang="en-US"/>
          </a:p>
        </p:txBody>
      </p:sp>
      <p:pic>
        <p:nvPicPr>
          <p:cNvPr id="5" name="그림 4" descr="ch09-ex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557036"/>
            <a:ext cx="3304531" cy="1656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7984" y="1124744"/>
            <a:ext cx="4435830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﻿&lt;!DOCTYPE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</a:t>
            </a:r>
          </a:p>
          <a:p>
            <a:r>
              <a:rPr lang="en-US" altLang="ko-KR" sz="1100" dirty="0"/>
              <a:t>    &lt;title&gt;DOM Basic&lt;/title&gt;</a:t>
            </a:r>
          </a:p>
          <a:p>
            <a:r>
              <a:rPr lang="en-US" altLang="ko-KR" sz="1100" dirty="0"/>
              <a:t>    &lt;script&gt;</a:t>
            </a:r>
          </a:p>
          <a:p>
            <a:r>
              <a:rPr lang="en-US" altLang="ko-KR" sz="1100" dirty="0"/>
              <a:t>        // </a:t>
            </a:r>
            <a:r>
              <a:rPr lang="ko-KR" altLang="en-US" sz="1100" dirty="0"/>
              <a:t>이벤트를 연결합니다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window.onload</a:t>
            </a:r>
            <a:r>
              <a:rPr lang="en-US" altLang="ko-KR" sz="1100" dirty="0"/>
              <a:t> = function () {</a:t>
            </a:r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문서 객체를 추가합니다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output = '';</a:t>
            </a:r>
          </a:p>
          <a:p>
            <a:r>
              <a:rPr lang="en-US" altLang="ko-KR" sz="1100" dirty="0"/>
              <a:t>            for (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&lt; 256;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</a:t>
            </a:r>
          </a:p>
          <a:p>
            <a:r>
              <a:rPr lang="en-US" altLang="ko-KR" sz="1100" dirty="0"/>
              <a:t>                output += '&lt;div&gt;&lt;/div&gt;';</a:t>
            </a:r>
          </a:p>
          <a:p>
            <a:r>
              <a:rPr lang="en-US" altLang="ko-KR" sz="1100" dirty="0"/>
              <a:t>            }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document.body.innerHTML</a:t>
            </a:r>
            <a:r>
              <a:rPr lang="en-US" altLang="ko-KR" sz="1100" dirty="0"/>
              <a:t> = output;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문서 객체를 선택합니다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divs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document.querySelectorAll</a:t>
            </a:r>
            <a:r>
              <a:rPr lang="en-US" altLang="ko-KR" sz="1100" dirty="0"/>
              <a:t>('div');</a:t>
            </a:r>
          </a:p>
          <a:p>
            <a:r>
              <a:rPr lang="en-US" altLang="ko-KR" sz="1100" dirty="0"/>
              <a:t>            for (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&lt; </a:t>
            </a:r>
            <a:r>
              <a:rPr lang="en-US" altLang="ko-KR" sz="1100" dirty="0" err="1"/>
              <a:t>divs.length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</a:t>
            </a:r>
          </a:p>
          <a:p>
            <a:r>
              <a:rPr lang="en-US" altLang="ko-KR" sz="1100" dirty="0"/>
              <a:t>                // </a:t>
            </a:r>
            <a:r>
              <a:rPr lang="ko-KR" altLang="en-US" sz="1100" dirty="0"/>
              <a:t>변수를 선언합니다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   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div = </a:t>
            </a:r>
            <a:r>
              <a:rPr lang="en-US" altLang="ko-KR" sz="1100" dirty="0" err="1"/>
              <a:t>divs</a:t>
            </a:r>
            <a:r>
              <a:rPr lang="en-US" altLang="ko-KR" sz="1100" dirty="0"/>
              <a:t>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        // </a:t>
            </a:r>
            <a:r>
              <a:rPr lang="ko-KR" altLang="en-US" sz="1100" dirty="0"/>
              <a:t>스타일을 적용합니다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    </a:t>
            </a:r>
            <a:r>
              <a:rPr lang="en-US" altLang="ko-KR" sz="1100" dirty="0" err="1"/>
              <a:t>div.style.height</a:t>
            </a:r>
            <a:r>
              <a:rPr lang="en-US" altLang="ko-KR" sz="1100" dirty="0"/>
              <a:t> = '2px';</a:t>
            </a:r>
          </a:p>
          <a:p>
            <a:r>
              <a:rPr lang="en-US" altLang="ko-KR" sz="1100" dirty="0"/>
              <a:t>                </a:t>
            </a:r>
            <a:r>
              <a:rPr lang="en-US" altLang="ko-KR" sz="1100" dirty="0" err="1"/>
              <a:t>div.style.background</a:t>
            </a:r>
            <a:r>
              <a:rPr lang="en-US" altLang="ko-KR" sz="1100" dirty="0"/>
              <a:t> = '</a:t>
            </a:r>
            <a:r>
              <a:rPr lang="en-US" altLang="ko-KR" sz="1100" dirty="0" err="1"/>
              <a:t>rgb</a:t>
            </a:r>
            <a:r>
              <a:rPr lang="en-US" altLang="ko-KR" sz="1100" dirty="0"/>
              <a:t>('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','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','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')';</a:t>
            </a:r>
          </a:p>
          <a:p>
            <a:r>
              <a:rPr lang="en-US" altLang="ko-KR" sz="1100" dirty="0"/>
              <a:t>            }</a:t>
            </a:r>
          </a:p>
          <a:p>
            <a:r>
              <a:rPr lang="en-US" altLang="ko-KR" sz="1100" dirty="0"/>
              <a:t>        };</a:t>
            </a:r>
          </a:p>
          <a:p>
            <a:r>
              <a:rPr lang="en-US" altLang="ko-KR" sz="1100" dirty="0"/>
              <a:t>    &lt;/script&gt;</a:t>
            </a:r>
          </a:p>
          <a:p>
            <a:r>
              <a:rPr lang="en-US" altLang="ko-KR" sz="1100" dirty="0"/>
              <a:t>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    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4.3 </a:t>
            </a:r>
            <a:r>
              <a:rPr lang="ko-KR" altLang="en-US" smtClean="0"/>
              <a:t>속성 조작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smtClean="0"/>
              <a:t>웹 표준에서 지정하지 않은 속성에 접근할 때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표준에서 저장하지  않은 사용자 지정 속성의 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jQuery</a:t>
            </a:r>
            <a:r>
              <a:rPr lang="en-US" altLang="ko-KR" dirty="0" smtClean="0"/>
              <a:t> Mobile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‘data-’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시작하는 속성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613982"/>
              </p:ext>
            </p:extLst>
          </p:nvPr>
        </p:nvGraphicFramePr>
        <p:xfrm>
          <a:off x="468313" y="1412776"/>
          <a:ext cx="7416824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48472"/>
                <a:gridCol w="3168352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메소드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setAttribute(</a:t>
                      </a:r>
                      <a:r>
                        <a:rPr lang="ko-KR" altLang="en-US" smtClean="0"/>
                        <a:t>속성 이름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속성 값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속성 지정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getAttribute(</a:t>
                      </a:r>
                      <a:r>
                        <a:rPr lang="ko-KR" altLang="en-US" smtClean="0"/>
                        <a:t>속성 이름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 추출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619640"/>
              </p:ext>
            </p:extLst>
          </p:nvPr>
        </p:nvGraphicFramePr>
        <p:xfrm>
          <a:off x="468313" y="9807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9-5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문서 객체의 속성 조작 메소드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 descr="ch09-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4393634"/>
            <a:ext cx="2664296" cy="154484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26143"/>
              </p:ext>
            </p:extLst>
          </p:nvPr>
        </p:nvGraphicFramePr>
        <p:xfrm>
          <a:off x="1691680" y="6082496"/>
          <a:ext cx="34563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9-2 </a:t>
                      </a:r>
                      <a:r>
                        <a:rPr lang="en-US" altLang="ko-KR" b="0" baseline="0" dirty="0" err="1" smtClean="0">
                          <a:solidFill>
                            <a:schemeClr val="tx1"/>
                          </a:solidFill>
                        </a:rPr>
                        <a:t>jQuery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Mobile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코드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속성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태그 속성 조작하기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9-12]</a:t>
            </a:r>
            <a:r>
              <a:rPr lang="ko-KR" altLang="en-US" dirty="0" smtClean="0"/>
              <a:t>과 같이 작성</a:t>
            </a:r>
            <a:endParaRPr lang="en-US" altLang="ko-KR" dirty="0"/>
          </a:p>
          <a:p>
            <a:pPr lvl="1"/>
            <a:r>
              <a:rPr lang="en-US" altLang="ko-KR" dirty="0" smtClean="0"/>
              <a:t>id </a:t>
            </a:r>
            <a:r>
              <a:rPr lang="ko-KR" altLang="en-US" dirty="0" smtClean="0"/>
              <a:t>속성을 제외한 다른 속성을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자바스크립트의 문서 객체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코드에서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, width, height)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9-8</a:t>
            </a:r>
            <a:endParaRPr lang="ko-KR" altLang="en-US"/>
          </a:p>
        </p:txBody>
      </p:sp>
      <p:pic>
        <p:nvPicPr>
          <p:cNvPr id="5" name="그림 4" descr="ch09-ex08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3629493"/>
            <a:ext cx="2016224" cy="13836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6016" y="1340768"/>
            <a:ext cx="4188775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&lt;title&gt;DOM Basic&lt;/title&gt;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window.onload</a:t>
            </a:r>
            <a:r>
              <a:rPr lang="en-US" altLang="ko-KR" sz="1200" dirty="0"/>
              <a:t> = 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변수를 선언합니다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image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('image');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속성을 변경합니다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image.src</a:t>
            </a:r>
            <a:r>
              <a:rPr lang="en-US" altLang="ko-KR" sz="1200" dirty="0"/>
              <a:t> = 'http://placehold.it/300x200';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image.width</a:t>
            </a:r>
            <a:r>
              <a:rPr lang="en-US" altLang="ko-KR" sz="1200" dirty="0"/>
              <a:t> = 300;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image.height</a:t>
            </a:r>
            <a:r>
              <a:rPr lang="en-US" altLang="ko-KR" sz="1200" dirty="0"/>
              <a:t> = 200;</a:t>
            </a:r>
          </a:p>
          <a:p>
            <a:r>
              <a:rPr lang="en-US" altLang="ko-KR" sz="1200" dirty="0"/>
              <a:t>        };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id="image" /&gt;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  <a:p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속성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body </a:t>
            </a:r>
            <a:r>
              <a:rPr lang="ko-KR" altLang="en-US" dirty="0" smtClean="0"/>
              <a:t>태그의 속성 조작하기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9-13]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body </a:t>
            </a:r>
            <a:r>
              <a:rPr lang="ko-KR" altLang="en-US" dirty="0" smtClean="0"/>
              <a:t>태그에 </a:t>
            </a:r>
            <a:r>
              <a:rPr lang="en-US" altLang="ko-KR" dirty="0" smtClean="0"/>
              <a:t>data-custom </a:t>
            </a:r>
            <a:r>
              <a:rPr lang="ko-KR" altLang="en-US" dirty="0" smtClean="0"/>
              <a:t>속성을 지정한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추출해서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지정 속성이므로 속성 조작 메소드 사용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9-8</a:t>
            </a:r>
            <a:endParaRPr lang="ko-KR" altLang="en-US"/>
          </a:p>
        </p:txBody>
      </p:sp>
      <p:pic>
        <p:nvPicPr>
          <p:cNvPr id="6" name="그림 5" descr="ch09-ex08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140968"/>
            <a:ext cx="1512168" cy="1486246"/>
          </a:xfrm>
          <a:prstGeom prst="rect">
            <a:avLst/>
          </a:prstGeom>
        </p:spPr>
      </p:pic>
      <p:pic>
        <p:nvPicPr>
          <p:cNvPr id="7" name="그림 6" descr="ch09-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5146392"/>
            <a:ext cx="3219419" cy="104012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779983"/>
              </p:ext>
            </p:extLst>
          </p:nvPr>
        </p:nvGraphicFramePr>
        <p:xfrm>
          <a:off x="107504" y="6154504"/>
          <a:ext cx="40324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9-3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요소 검사로 속성 조작 확인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83968" y="2852936"/>
            <a:ext cx="4782078" cy="3647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﻿&lt;!DOCTYPE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</a:t>
            </a:r>
          </a:p>
          <a:p>
            <a:r>
              <a:rPr lang="en-US" altLang="ko-KR" sz="1100" dirty="0"/>
              <a:t>    &lt;title&gt;DOM Basic&lt;/title&gt;</a:t>
            </a:r>
          </a:p>
          <a:p>
            <a:r>
              <a:rPr lang="en-US" altLang="ko-KR" sz="1100" dirty="0"/>
              <a:t>    &lt;script&gt;</a:t>
            </a:r>
          </a:p>
          <a:p>
            <a:r>
              <a:rPr lang="en-US" altLang="ko-KR" sz="1100" dirty="0"/>
              <a:t>        // </a:t>
            </a:r>
            <a:r>
              <a:rPr lang="ko-KR" altLang="en-US" sz="1100" dirty="0"/>
              <a:t>이벤트를 연결합니다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window.onload</a:t>
            </a:r>
            <a:r>
              <a:rPr lang="en-US" altLang="ko-KR" sz="1100" dirty="0"/>
              <a:t> = function () {</a:t>
            </a:r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속성을 지정합니다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document.body.setAttribute</a:t>
            </a:r>
            <a:r>
              <a:rPr lang="en-US" altLang="ko-KR" sz="1100" dirty="0"/>
              <a:t>('data-custom', 'value');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속성을 추출합니다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dataCustom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document.body.getAttribute</a:t>
            </a:r>
            <a:r>
              <a:rPr lang="en-US" altLang="ko-KR" sz="1100" dirty="0"/>
              <a:t>('data-custom');</a:t>
            </a:r>
          </a:p>
          <a:p>
            <a:r>
              <a:rPr lang="en-US" altLang="ko-KR" sz="1100" dirty="0"/>
              <a:t>            alert(</a:t>
            </a:r>
            <a:r>
              <a:rPr lang="en-US" altLang="ko-KR" sz="1100" dirty="0" err="1"/>
              <a:t>dataCustom</a:t>
            </a:r>
            <a:r>
              <a:rPr lang="en-US" altLang="ko-KR" sz="1100" dirty="0"/>
              <a:t>);</a:t>
            </a:r>
          </a:p>
          <a:p>
            <a:r>
              <a:rPr lang="en-US" altLang="ko-KR" sz="1100" dirty="0"/>
              <a:t>        };</a:t>
            </a:r>
          </a:p>
          <a:p>
            <a:r>
              <a:rPr lang="en-US" altLang="ko-KR" sz="1100" dirty="0"/>
              <a:t>    &lt;/script&gt;</a:t>
            </a:r>
          </a:p>
          <a:p>
            <a:r>
              <a:rPr lang="en-US" altLang="ko-KR" sz="1100" dirty="0"/>
              <a:t>&lt;/head&gt;</a:t>
            </a:r>
          </a:p>
          <a:p>
            <a:r>
              <a:rPr lang="en-US" altLang="ko-KR" sz="1100" dirty="0"/>
              <a:t>&lt;body&gt;</a:t>
            </a:r>
          </a:p>
          <a:p>
            <a:endParaRPr lang="en-US" altLang="ko-KR" sz="1100" dirty="0"/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290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객체를 사용한 시계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9-14]</a:t>
            </a:r>
            <a:r>
              <a:rPr lang="ko-KR" altLang="en-US" dirty="0" smtClean="0"/>
              <a:t>와 같이 작성</a:t>
            </a:r>
          </a:p>
          <a:p>
            <a:pPr lvl="1"/>
            <a:r>
              <a:rPr lang="en-US" altLang="ko-KR" dirty="0" err="1" smtClean="0"/>
              <a:t>setInterval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사용해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1</a:t>
            </a:r>
            <a:r>
              <a:rPr lang="ko-KR" altLang="en-US" dirty="0" smtClean="0"/>
              <a:t>초마다 </a:t>
            </a:r>
            <a:r>
              <a:rPr lang="en-US" altLang="ko-KR" dirty="0" smtClean="0"/>
              <a:t>clock </a:t>
            </a:r>
            <a:r>
              <a:rPr lang="ko-KR" altLang="en-US" dirty="0" smtClean="0"/>
              <a:t>문서 객체의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 err="1" smtClean="0"/>
              <a:t>innerHTML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현재 </a:t>
            </a:r>
            <a:r>
              <a:rPr lang="ko-KR" altLang="en-US" dirty="0" smtClean="0"/>
              <a:t>시간으로 변경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9-9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6086945"/>
            <a:ext cx="7323623" cy="360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212" y="1052736"/>
            <a:ext cx="4374050" cy="472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 </a:t>
            </a:r>
            <a:r>
              <a:rPr lang="ko-KR" altLang="en-US" smtClean="0"/>
              <a:t>이벤트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어떠한 현상이 프로그램에 영향을 미치는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ex) </a:t>
            </a:r>
            <a:r>
              <a:rPr lang="ko-KR" altLang="en-US" dirty="0" smtClean="0"/>
              <a:t>마우스 클릭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 누름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또는 응용 프로그램에서 자체적으로 발생시킬 수 있음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자바스크립트에서 지원하는 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키보드 이벤트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프레임 이벤트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입력 양식 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유저 인터페이스 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구조 변화 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터치 이벤트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 </a:t>
            </a:r>
            <a:r>
              <a:rPr lang="ko-KR" altLang="en-US" smtClean="0"/>
              <a:t>이벤트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onload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속성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load</a:t>
            </a:r>
          </a:p>
          <a:p>
            <a:pPr lvl="1"/>
            <a:r>
              <a:rPr lang="ko-KR" altLang="en-US" dirty="0" smtClean="0"/>
              <a:t>이벤트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 타입이라고 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function() { }</a:t>
            </a:r>
          </a:p>
          <a:p>
            <a:pPr lvl="1"/>
            <a:r>
              <a:rPr lang="ko-KR" altLang="en-US" dirty="0" smtClean="0"/>
              <a:t>이벤트 속성에 넣는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핸들러라고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8313" y="908050"/>
            <a:ext cx="35112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window.onload </a:t>
            </a:r>
            <a:r>
              <a:rPr lang="en-US" altLang="ko-KR" smtClean="0">
                <a:solidFill>
                  <a:srgbClr val="0070C0"/>
                </a:solidFill>
              </a:rPr>
              <a:t>= function </a:t>
            </a:r>
            <a:r>
              <a:rPr lang="en-US" altLang="ko-KR" smtClean="0"/>
              <a:t>() { };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5.1 </a:t>
            </a:r>
            <a:r>
              <a:rPr lang="ko-KR" altLang="en-US" smtClean="0"/>
              <a:t>이벤트 모델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이벤트 모델</a:t>
            </a:r>
            <a:endParaRPr lang="en-US" altLang="ko-KR" smtClean="0"/>
          </a:p>
          <a:p>
            <a:pPr lvl="1"/>
            <a:r>
              <a:rPr lang="ko-KR" altLang="en-US" smtClean="0"/>
              <a:t>문서 객체에 이벤트를 연결하는 방법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DOM Level 0 </a:t>
            </a:r>
            <a:r>
              <a:rPr lang="ko-KR" altLang="en-US" smtClean="0"/>
              <a:t>방식</a:t>
            </a:r>
            <a:endParaRPr lang="en-US" altLang="ko-KR" smtClean="0"/>
          </a:p>
          <a:p>
            <a:pPr lvl="1"/>
            <a:r>
              <a:rPr lang="ko-KR" altLang="en-US" smtClean="0"/>
              <a:t>쉬우며 널리 사용됨</a:t>
            </a:r>
            <a:endParaRPr lang="en-US" altLang="ko-KR" smtClean="0"/>
          </a:p>
          <a:p>
            <a:pPr lvl="1"/>
            <a:r>
              <a:rPr lang="ko-KR" altLang="en-US" smtClean="0"/>
              <a:t>이벤트를 중복해서 연결할 수 없음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DOM Level 2 </a:t>
            </a:r>
            <a:r>
              <a:rPr lang="ko-KR" altLang="en-US" smtClean="0"/>
              <a:t>방식</a:t>
            </a:r>
            <a:endParaRPr lang="en-US" altLang="ko-KR" smtClean="0"/>
          </a:p>
          <a:p>
            <a:pPr lvl="1"/>
            <a:r>
              <a:rPr lang="ko-KR" altLang="en-US" smtClean="0"/>
              <a:t>이벤트를 중복해서 연결할 수 있음</a:t>
            </a:r>
            <a:endParaRPr lang="en-US" altLang="ko-KR" smtClean="0"/>
          </a:p>
          <a:p>
            <a:pPr lvl="1"/>
            <a:r>
              <a:rPr lang="ko-KR" altLang="en-US" smtClean="0"/>
              <a:t>브라우저 종류에 따라 연결하는 방법이 달라 문제가 됨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305594"/>
              </p:ext>
            </p:extLst>
          </p:nvPr>
        </p:nvGraphicFramePr>
        <p:xfrm>
          <a:off x="1331640" y="2215128"/>
          <a:ext cx="7416824" cy="164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6224"/>
                <a:gridCol w="5400600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DOM</a:t>
                      </a:r>
                      <a:r>
                        <a:rPr lang="en-US" altLang="ko-KR" baseline="0" dirty="0" smtClean="0"/>
                        <a:t> Level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종류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DOM</a:t>
                      </a:r>
                      <a:r>
                        <a:rPr lang="en-US" altLang="ko-KR" baseline="0" dirty="0" smtClean="0"/>
                        <a:t> Level 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인라인 이벤트 모델</a:t>
                      </a:r>
                      <a:endParaRPr lang="en-US" altLang="ko-KR" smtClean="0"/>
                    </a:p>
                    <a:p>
                      <a:pPr latinLnBrk="1"/>
                      <a:r>
                        <a:rPr lang="ko-KR" altLang="en-US" smtClean="0"/>
                        <a:t>고전 이벤트 모델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DOM Level 2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마이크로소프트 인터넷 </a:t>
                      </a:r>
                      <a:r>
                        <a:rPr lang="ko-KR" altLang="en-US" dirty="0" err="1" smtClean="0"/>
                        <a:t>익스플로러</a:t>
                      </a:r>
                      <a:r>
                        <a:rPr lang="ko-KR" altLang="en-US" dirty="0" smtClean="0"/>
                        <a:t> 이벤트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표준 이벤트 모델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80718"/>
              </p:ext>
            </p:extLst>
          </p:nvPr>
        </p:nvGraphicFramePr>
        <p:xfrm>
          <a:off x="1259632" y="177281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9-6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이벤트 모델 종류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이벤트 연결 방식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5.1 </a:t>
            </a:r>
            <a:r>
              <a:rPr lang="ko-KR" altLang="en-US" smtClean="0"/>
              <a:t>이벤트 모델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이벤트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가장 기본적인 연결 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내부에 자바스크립트 코드를 넣어 이벤트를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 사용되지 않으나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국내에서는 아직 많이 사용됨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r>
              <a:rPr lang="ko-KR" altLang="en-US" smtClean="0"/>
              <a:t>인라인 이벤트 모델 사용해보기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9-15]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button </a:t>
            </a:r>
            <a:r>
              <a:rPr lang="ko-KR" altLang="en-US" dirty="0" smtClean="0"/>
              <a:t>태그 내부에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사용하여 자바스크립트 코드 입력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37011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9-10</a:t>
            </a:r>
            <a:endParaRPr lang="ko-KR" altLang="en-US"/>
          </a:p>
        </p:txBody>
      </p:sp>
      <p:pic>
        <p:nvPicPr>
          <p:cNvPr id="5" name="그림 4" descr="ch09-ex9, -ex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204864"/>
            <a:ext cx="3168352" cy="2419712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204864"/>
            <a:ext cx="42576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문서 객체와 문서 객체 모델의 개념을 이해한다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문서 객체를 선택하고 조작할 수 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이벤트의 종류를 알아보고 문서 객체에 이벤트를 연결해본다</a:t>
            </a:r>
            <a:r>
              <a:rPr lang="en-US" altLang="ko-KR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58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5.1 </a:t>
            </a:r>
            <a:r>
              <a:rPr lang="ko-KR" altLang="en-US" smtClean="0"/>
              <a:t>이벤트 모델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인라인</a:t>
            </a:r>
            <a:r>
              <a:rPr lang="ko-KR" altLang="en-US" dirty="0" smtClean="0"/>
              <a:t> 코드 내부에서 세미콜론으로 문장을 구분하면 지저분해지므로 </a:t>
            </a:r>
            <a:r>
              <a:rPr lang="en-US" altLang="ko-KR" dirty="0" smtClean="0"/>
              <a:t>script </a:t>
            </a:r>
            <a:r>
              <a:rPr lang="ko-KR" altLang="en-US" dirty="0" smtClean="0"/>
              <a:t>태그 내부에 함수를 선언한 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이벤트 속성 내부에서 해당 함수 실행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2958"/>
              </p:ext>
            </p:extLst>
          </p:nvPr>
        </p:nvGraphicFramePr>
        <p:xfrm>
          <a:off x="468313" y="1268760"/>
          <a:ext cx="7416824" cy="2193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178"/>
                <a:gridCol w="1440160"/>
                <a:gridCol w="1656184"/>
                <a:gridCol w="1440160"/>
                <a:gridCol w="1296142"/>
              </a:tblGrid>
              <a:tr h="448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onblur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onfocus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onfocusin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onfocusout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onload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onresize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onscroll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onunload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onclick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ondbclick</a:t>
                      </a:r>
                      <a:endParaRPr lang="ko-KR" altLang="en-US" sz="140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onmousedown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onmouseup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onmousemove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onmouseover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onmouseout</a:t>
                      </a:r>
                      <a:endParaRPr lang="ko-KR" altLang="en-US" sz="140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onmouseenter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onmouseleave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onchange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onselect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onsubmit</a:t>
                      </a:r>
                      <a:endParaRPr lang="ko-KR" altLang="en-US" sz="1400"/>
                    </a:p>
                  </a:txBody>
                  <a:tcPr/>
                </a:tc>
              </a:tr>
              <a:tr h="2508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onkeydown</a:t>
                      </a:r>
                      <a:endParaRPr lang="ko-KR" altLang="en-US"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onkeypress</a:t>
                      </a:r>
                      <a:endParaRPr lang="ko-KR" altLang="en-US"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onkeyup</a:t>
                      </a:r>
                      <a:endParaRPr lang="ko-KR" altLang="en-US"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onerror</a:t>
                      </a:r>
                      <a:endParaRPr lang="ko-KR" altLang="en-US"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70047"/>
              </p:ext>
            </p:extLst>
          </p:nvPr>
        </p:nvGraphicFramePr>
        <p:xfrm>
          <a:off x="468313" y="8367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9-7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이벤트 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 descr="ch09-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312" y="3645024"/>
            <a:ext cx="2474457" cy="1944216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23275"/>
              </p:ext>
            </p:extLst>
          </p:nvPr>
        </p:nvGraphicFramePr>
        <p:xfrm>
          <a:off x="3059832" y="5085184"/>
          <a:ext cx="37444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9-4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이벤트 속성 자동 완성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script </a:t>
            </a:r>
            <a:r>
              <a:rPr lang="ko-KR" altLang="en-US" smtClean="0"/>
              <a:t>태그를 이용해 인라인 이벤트 모델 사용하기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9-16]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인라인</a:t>
            </a:r>
            <a:r>
              <a:rPr lang="ko-KR" altLang="en-US" dirty="0" smtClean="0"/>
              <a:t> 이벤트 모델에서 </a:t>
            </a:r>
            <a:r>
              <a:rPr lang="en-US" altLang="ko-KR" dirty="0" smtClean="0"/>
              <a:t>script </a:t>
            </a:r>
            <a:r>
              <a:rPr lang="ko-KR" altLang="en-US" dirty="0" smtClean="0"/>
              <a:t>태그 내부의 </a:t>
            </a:r>
            <a:r>
              <a:rPr lang="en-US" altLang="ko-KR" dirty="0" err="1" smtClean="0"/>
              <a:t>buttonClick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호출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9-11</a:t>
            </a:r>
            <a:endParaRPr lang="ko-KR" altLang="en-US"/>
          </a:p>
        </p:txBody>
      </p:sp>
      <p:pic>
        <p:nvPicPr>
          <p:cNvPr id="6" name="그림 5" descr="ch09-ex9, -ex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003602"/>
            <a:ext cx="2620699" cy="200146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028825"/>
            <a:ext cx="43434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고전 이벤트 모델 사용하기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9-17]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0" y="332656"/>
            <a:ext cx="1828173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9-12</a:t>
            </a:r>
            <a:endParaRPr lang="ko-KR" altLang="en-US"/>
          </a:p>
        </p:txBody>
      </p:sp>
      <p:pic>
        <p:nvPicPr>
          <p:cNvPr id="5" name="그림 4" descr="ch09-ex9, -ex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484784"/>
            <a:ext cx="2451455" cy="18722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5936" y="1476067"/>
            <a:ext cx="4940520" cy="4401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﻿&lt;!DOCTYPE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&lt;title&gt;Traditional Event&lt;/title&gt;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window.onload</a:t>
            </a:r>
            <a:r>
              <a:rPr lang="en-US" altLang="ko-KR" sz="1400" dirty="0"/>
              <a:t> = 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문서 객체를 선택합니다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button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('button</a:t>
            </a:r>
            <a:r>
              <a:rPr lang="en-US" altLang="ko-KR" sz="1400" dirty="0" smtClean="0"/>
              <a:t>');</a:t>
            </a:r>
            <a:endParaRPr lang="en-US" altLang="ko-KR" sz="1400" dirty="0"/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button.onclick</a:t>
            </a:r>
            <a:r>
              <a:rPr lang="en-US" altLang="ko-KR" sz="1400" dirty="0"/>
              <a:t> = function () {</a:t>
            </a:r>
          </a:p>
          <a:p>
            <a:r>
              <a:rPr lang="en-US" altLang="ko-KR" sz="1400" dirty="0"/>
              <a:t>                alert('click');</a:t>
            </a:r>
          </a:p>
          <a:p>
            <a:r>
              <a:rPr lang="en-US" altLang="ko-KR" sz="1400" dirty="0"/>
              <a:t>            };</a:t>
            </a:r>
          </a:p>
          <a:p>
            <a:r>
              <a:rPr lang="en-US" altLang="ko-KR" sz="1400" dirty="0"/>
              <a:t>        };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    &lt;button id="button"&gt;</a:t>
            </a:r>
            <a:r>
              <a:rPr lang="ko-KR" altLang="en-US" sz="1400" dirty="0"/>
              <a:t>버튼</a:t>
            </a:r>
            <a:r>
              <a:rPr lang="en-US" altLang="ko-KR" sz="1400" dirty="0"/>
              <a:t>&lt;/button&gt;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551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고전 이벤트 모델 사용하기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0" y="332656"/>
            <a:ext cx="1828173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9-12</a:t>
            </a: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27584" y="3861048"/>
            <a:ext cx="7920880" cy="2592288"/>
            <a:chOff x="827584" y="3717032"/>
            <a:chExt cx="7920880" cy="2448272"/>
          </a:xfrm>
        </p:grpSpPr>
        <p:pic>
          <p:nvPicPr>
            <p:cNvPr id="6" name="그림 5" descr="도형_면직사각형_옐로우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584" y="3717032"/>
              <a:ext cx="7920880" cy="244827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15616" y="4005063"/>
              <a:ext cx="720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dirty="0" smtClean="0">
                  <a:latin typeface="+mj-lt"/>
                  <a:ea typeface="나눔고딕코딩" pitchFamily="49" charset="-127"/>
                </a:rPr>
                <a:t>_</a:t>
              </a:r>
              <a:r>
                <a:rPr lang="ko-KR" altLang="en-US" sz="2000" b="1" dirty="0" smtClean="0">
                  <a:latin typeface="+mj-lt"/>
                  <a:ea typeface="나눔고딕코딩" pitchFamily="49" charset="-127"/>
                </a:rPr>
                <a:t>이벤트 발생 객체</a:t>
              </a:r>
              <a:endParaRPr lang="en-US" altLang="ko-KR" sz="2000" b="1" dirty="0" smtClean="0">
                <a:latin typeface="+mj-lt"/>
                <a:ea typeface="나눔고딕코딩" pitchFamily="49" charset="-127"/>
              </a:endParaRPr>
            </a:p>
            <a:p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이벤트 </a:t>
              </a:r>
              <a:r>
                <a:rPr lang="ko-KR" altLang="en-US" sz="2000" dirty="0" err="1" smtClean="0">
                  <a:latin typeface="+mj-lt"/>
                  <a:ea typeface="나눔고딕코딩" pitchFamily="49" charset="-127"/>
                </a:rPr>
                <a:t>리스너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 내부에서 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this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키워드를 사용하면 이벤트를 발생한 자기 자신을 의미함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. </a:t>
              </a:r>
              <a:endParaRPr lang="en-US" altLang="ko-KR" sz="2000" baseline="0" dirty="0" smtClean="0">
                <a:latin typeface="+mj-lt"/>
                <a:ea typeface="나눔고딕코딩" pitchFamily="49" charset="-127"/>
              </a:endParaRPr>
            </a:p>
          </p:txBody>
        </p:sp>
        <p:pic>
          <p:nvPicPr>
            <p:cNvPr id="8" name="그림 7" descr="ch09-0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24" y="5085183"/>
              <a:ext cx="4248472" cy="44152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87624" y="5589240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</a:rPr>
                <a:t>그림 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</a:rPr>
                <a:t>9-5 </a:t>
              </a:r>
              <a:r>
                <a:rPr lang="ko-KR" altLang="en-US" dirty="0" smtClean="0"/>
                <a:t>이벤트 발생 객체</a:t>
              </a:r>
              <a:endParaRPr lang="ko-KR" altLang="en-US" dirty="0"/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19591"/>
            <a:ext cx="54578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5.2 </a:t>
            </a:r>
            <a:r>
              <a:rPr lang="ko-KR" altLang="en-US" smtClean="0"/>
              <a:t>이벤트 객체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이벤트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이벤트와 관련된 정보를 알려줌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7678" y="2356346"/>
            <a:ext cx="6216650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74630"/>
              </p:ext>
            </p:extLst>
          </p:nvPr>
        </p:nvGraphicFramePr>
        <p:xfrm>
          <a:off x="1307678" y="1924298"/>
          <a:ext cx="37444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코드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9-19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표준 이벤트 객체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그림 8" descr="ch09-0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39" y="4714344"/>
            <a:ext cx="2982421" cy="108012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289378"/>
              </p:ext>
            </p:extLst>
          </p:nvPr>
        </p:nvGraphicFramePr>
        <p:xfrm>
          <a:off x="1331640" y="5866472"/>
          <a:ext cx="37444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9-6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표준 이벤트 객체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5.2 </a:t>
            </a:r>
            <a:r>
              <a:rPr lang="ko-KR" altLang="en-US" smtClean="0"/>
              <a:t>이벤트 객체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익스플로러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버전 이하에서는 인터넷 </a:t>
            </a:r>
            <a:r>
              <a:rPr lang="ko-KR" altLang="en-US" dirty="0" err="1" smtClean="0"/>
              <a:t>익스플로러</a:t>
            </a:r>
            <a:r>
              <a:rPr lang="ko-KR" altLang="en-US" dirty="0" smtClean="0"/>
              <a:t> 이벤트 모델  사용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06032"/>
            <a:ext cx="4896544" cy="220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99552"/>
              </p:ext>
            </p:extLst>
          </p:nvPr>
        </p:nvGraphicFramePr>
        <p:xfrm>
          <a:off x="1331640" y="1545992"/>
          <a:ext cx="48245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5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코드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9-20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인터넷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</a:rPr>
                        <a:t>익스플로러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 이벤트 객체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 descr="ch09-0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4642335"/>
            <a:ext cx="1944216" cy="145393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607312"/>
              </p:ext>
            </p:extLst>
          </p:nvPr>
        </p:nvGraphicFramePr>
        <p:xfrm>
          <a:off x="1403648" y="6226512"/>
          <a:ext cx="48245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5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9-7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인터넷 익스플로러 이벤트 객체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5.2 </a:t>
            </a:r>
            <a:r>
              <a:rPr lang="ko-KR" altLang="en-US" smtClean="0"/>
              <a:t>이벤트 객체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모든 브라우저에서 이벤트 객체를 사용하는 방법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39" y="1772816"/>
            <a:ext cx="584950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91557"/>
              </p:ext>
            </p:extLst>
          </p:nvPr>
        </p:nvGraphicFramePr>
        <p:xfrm>
          <a:off x="1331640" y="1412776"/>
          <a:ext cx="56886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6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코드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9-21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짧은 조건문을 사용한 이벤트 객체 사용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5.3 </a:t>
            </a:r>
            <a:r>
              <a:rPr lang="ko-KR" altLang="en-US" smtClean="0"/>
              <a:t>기본 이벤트의 제거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388800"/>
              </p:ext>
            </p:extLst>
          </p:nvPr>
        </p:nvGraphicFramePr>
        <p:xfrm>
          <a:off x="1259632" y="6137190"/>
          <a:ext cx="56166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662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9-8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기본 이벤트 제거를 사용한 유효성 검사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기본 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자동으로 발생하는 이벤트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ex) form </a:t>
            </a:r>
            <a:r>
              <a:rPr lang="ko-KR" altLang="en-US" dirty="0" smtClean="0"/>
              <a:t>태그를 생성한 제출 버튼 클릭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→ </a:t>
            </a:r>
            <a:r>
              <a:rPr lang="ko-KR" altLang="en-US" dirty="0" smtClean="0"/>
              <a:t>자동으로 입력 양식 제출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기본 이벤트를 제거하는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ex) </a:t>
            </a:r>
            <a:r>
              <a:rPr lang="ko-KR" altLang="en-US" dirty="0" smtClean="0"/>
              <a:t>제출 전 확인이 필요한 경우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주민등록번호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</a:t>
            </a:r>
            <a:r>
              <a:rPr lang="en-US" altLang="ko-KR" dirty="0" smtClean="0"/>
              <a:t>a </a:t>
            </a:r>
            <a:r>
              <a:rPr lang="ko-KR" altLang="en-US" dirty="0" smtClean="0"/>
              <a:t>태그와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태그에서 자주 사용함 </a:t>
            </a:r>
            <a:endParaRPr lang="en-US" altLang="ko-KR" dirty="0" smtClean="0"/>
          </a:p>
        </p:txBody>
      </p:sp>
      <p:pic>
        <p:nvPicPr>
          <p:cNvPr id="10" name="내용 개체 틀 3" descr="ch09-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3" y="4221088"/>
            <a:ext cx="5328591" cy="1883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이벤트 제거하기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9-22]</a:t>
            </a:r>
            <a:r>
              <a:rPr lang="ko-KR" altLang="en-US" dirty="0" smtClean="0"/>
              <a:t>와 같이 작성</a:t>
            </a:r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리스너의</a:t>
            </a:r>
            <a:r>
              <a:rPr lang="ko-KR" altLang="en-US" dirty="0" smtClean="0"/>
              <a:t> 반환값에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를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] </a:t>
            </a:r>
            <a:r>
              <a:rPr lang="ko-KR" altLang="en-US" dirty="0" smtClean="0"/>
              <a:t>링크를 클릭해도</a:t>
            </a:r>
            <a:r>
              <a:rPr lang="en-US" altLang="ko-KR" dirty="0"/>
              <a:t> </a:t>
            </a:r>
            <a:r>
              <a:rPr lang="ko-KR" altLang="en-US" dirty="0" smtClean="0"/>
              <a:t>연결된 웹 페이지로 자동으로 이동하지 않음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12149" cy="298102"/>
          </a:xfrm>
        </p:spPr>
        <p:txBody>
          <a:bodyPr/>
          <a:lstStyle/>
          <a:p>
            <a:r>
              <a:rPr lang="ko-KR" altLang="en-US" dirty="0" smtClean="0"/>
              <a:t>기본 예제 </a:t>
            </a:r>
            <a:r>
              <a:rPr lang="en-US" altLang="ko-KR" dirty="0" smtClean="0"/>
              <a:t>9-13</a:t>
            </a:r>
            <a:endParaRPr lang="ko-KR" altLang="en-US" dirty="0"/>
          </a:p>
        </p:txBody>
      </p:sp>
      <p:pic>
        <p:nvPicPr>
          <p:cNvPr id="5" name="그림 4" descr="ch09-ex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5" y="2276872"/>
            <a:ext cx="814245" cy="432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211960" y="2329710"/>
            <a:ext cx="427277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﻿&lt;!DOCTYPE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&lt;title&gt;Traditional Event - Default Event&lt;/title&gt;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window.onload</a:t>
            </a:r>
            <a:r>
              <a:rPr lang="en-US" altLang="ko-KR" sz="1200" dirty="0"/>
              <a:t> = 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문서 객체를 선택합니다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button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('button');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button.onclick</a:t>
            </a:r>
            <a:r>
              <a:rPr lang="en-US" altLang="ko-KR" sz="1200" dirty="0"/>
              <a:t> = function () {</a:t>
            </a:r>
          </a:p>
          <a:p>
            <a:r>
              <a:rPr lang="en-US" altLang="ko-KR" sz="1200" dirty="0"/>
              <a:t>                // </a:t>
            </a:r>
            <a:r>
              <a:rPr lang="ko-KR" altLang="en-US" sz="1200" dirty="0"/>
              <a:t>기본 이벤트를 제거합니다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    return false;</a:t>
            </a:r>
          </a:p>
          <a:p>
            <a:r>
              <a:rPr lang="en-US" altLang="ko-KR" sz="1200" dirty="0"/>
              <a:t>            };</a:t>
            </a:r>
          </a:p>
          <a:p>
            <a:r>
              <a:rPr lang="en-US" altLang="ko-KR" sz="1200" dirty="0"/>
              <a:t>        };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    &lt;a id="button"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="http://hanb.co.kr"&gt;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&lt;/a&gt;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  <a:p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 </a:t>
            </a:r>
            <a:r>
              <a:rPr lang="ko-KR" altLang="en-US" smtClean="0"/>
              <a:t>문서 객체 모델 관련 용어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문서 객체 모델</a:t>
            </a:r>
            <a:r>
              <a:rPr lang="en-US" altLang="ko-KR" dirty="0" smtClean="0"/>
              <a:t>(DOM)</a:t>
            </a:r>
          </a:p>
          <a:p>
            <a:pPr lvl="1"/>
            <a:r>
              <a:rPr lang="en-US" altLang="ko-KR" dirty="0" smtClean="0"/>
              <a:t>Document Object Model</a:t>
            </a:r>
          </a:p>
          <a:p>
            <a:pPr lvl="1"/>
            <a:r>
              <a:rPr lang="ko-KR" altLang="en-US" dirty="0" smtClean="0"/>
              <a:t>웹 브라우저가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파일을 분석하고 표시하는 방법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태그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 다룬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. ex) p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, table </a:t>
            </a:r>
            <a:r>
              <a:rPr lang="ko-KR" altLang="en-US" dirty="0" smtClean="0"/>
              <a:t>태그 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문서 객체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document object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태그를 자바스크립트에서 이용할 수 있는 객체로 만든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/>
              <a:t>의</a:t>
            </a:r>
            <a:r>
              <a:rPr lang="ko-KR" altLang="en-US" dirty="0" smtClean="0"/>
              <a:t> 요소에 해당하는 것을 자바스크립트에서 문서 객체라고 부름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 </a:t>
            </a:r>
            <a:r>
              <a:rPr lang="ko-KR" altLang="en-US" smtClean="0"/>
              <a:t>문서 객체 모델 관련 용어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노드</a:t>
            </a:r>
            <a:endParaRPr lang="en-US" altLang="ko-KR" dirty="0"/>
          </a:p>
          <a:p>
            <a:pPr lvl="1"/>
            <a:r>
              <a:rPr lang="en-US" altLang="ko-KR" dirty="0"/>
              <a:t>node</a:t>
            </a:r>
          </a:p>
          <a:p>
            <a:pPr lvl="1"/>
            <a:r>
              <a:rPr lang="ko-KR" altLang="en-US" dirty="0"/>
              <a:t>태그 각각의 요소</a:t>
            </a:r>
            <a:endParaRPr lang="en-US" altLang="ko-KR" dirty="0"/>
          </a:p>
          <a:p>
            <a:pPr lvl="2"/>
            <a:r>
              <a:rPr lang="ko-KR" altLang="en-US" dirty="0"/>
              <a:t>요소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2"/>
            <a:r>
              <a:rPr lang="ko-KR" altLang="en-US" dirty="0"/>
              <a:t>텍스트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문서 객체를 정적으로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페이지가 처음 실행되면서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페이지에 쓰인 태그를 읽어 문서 객체를 생성하는 것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문서 객체를 동적으로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실행 중에 자바스크립트를 사용해 문서 객체를 생성하는 것</a:t>
            </a:r>
            <a:endParaRPr lang="ko-KR" altLang="en-US" dirty="0"/>
          </a:p>
        </p:txBody>
      </p:sp>
      <p:pic>
        <p:nvPicPr>
          <p:cNvPr id="4" name="그림 3" descr="ch09-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1999" y="1052736"/>
            <a:ext cx="4543169" cy="194421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82070"/>
              </p:ext>
            </p:extLst>
          </p:nvPr>
        </p:nvGraphicFramePr>
        <p:xfrm>
          <a:off x="4644008" y="3135248"/>
          <a:ext cx="3600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9-1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</a:rPr>
                        <a:t>노드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 </a:t>
            </a:r>
            <a:r>
              <a:rPr lang="ko-KR" altLang="en-US" smtClean="0"/>
              <a:t>웹 페이지 생성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 브라우저가 웹 페이지를 실행하는 순서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코드를 위에서 아래로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기본 예제 </a:t>
            </a:r>
            <a:r>
              <a:rPr lang="en-US" altLang="ko-KR" dirty="0" smtClean="0"/>
              <a:t>9-1]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[</a:t>
            </a:r>
            <a:r>
              <a:rPr lang="ko-KR" altLang="en-US" dirty="0" smtClean="0"/>
              <a:t>기본 예제 </a:t>
            </a:r>
            <a:r>
              <a:rPr lang="en-US" altLang="ko-KR" dirty="0" smtClean="0"/>
              <a:t>9-2]</a:t>
            </a:r>
            <a:r>
              <a:rPr lang="ko-KR" altLang="en-US" dirty="0" smtClean="0"/>
              <a:t>를 통해 실행 순서의 중요성 파악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37147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실행 순서 확인하기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9-1]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첫 번째 </a:t>
            </a:r>
            <a:r>
              <a:rPr lang="ko-KR" altLang="en-US" dirty="0" err="1" smtClean="0"/>
              <a:t>알림창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두 번째 </a:t>
            </a:r>
            <a:r>
              <a:rPr lang="ko-KR" altLang="en-US" dirty="0" err="1" smtClean="0"/>
              <a:t>알림창</a:t>
            </a:r>
            <a:r>
              <a:rPr lang="en-US" altLang="ko-KR" dirty="0" smtClean="0"/>
              <a:t>			4. </a:t>
            </a:r>
            <a:r>
              <a:rPr lang="ko-KR" altLang="en-US" dirty="0" smtClean="0"/>
              <a:t>세 번째 </a:t>
            </a:r>
            <a:r>
              <a:rPr lang="ko-KR" altLang="en-US" dirty="0" err="1" smtClean="0"/>
              <a:t>알림창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9-1</a:t>
            </a:r>
            <a:endParaRPr lang="ko-KR" altLang="en-US"/>
          </a:p>
        </p:txBody>
      </p:sp>
      <p:pic>
        <p:nvPicPr>
          <p:cNvPr id="5" name="그림 4" descr="ch09-ex01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708920"/>
            <a:ext cx="2746591" cy="1301884"/>
          </a:xfrm>
          <a:prstGeom prst="rect">
            <a:avLst/>
          </a:prstGeom>
        </p:spPr>
      </p:pic>
      <p:pic>
        <p:nvPicPr>
          <p:cNvPr id="6" name="그림 5" descr="ch09-ex01-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2664" y="4869160"/>
            <a:ext cx="2736304" cy="1297008"/>
          </a:xfrm>
          <a:prstGeom prst="rect">
            <a:avLst/>
          </a:prstGeom>
        </p:spPr>
      </p:pic>
      <p:pic>
        <p:nvPicPr>
          <p:cNvPr id="7" name="그림 6" descr="ch09-ex01-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4869160"/>
            <a:ext cx="2736304" cy="1297008"/>
          </a:xfrm>
          <a:prstGeom prst="rect">
            <a:avLst/>
          </a:prstGeom>
        </p:spPr>
      </p:pic>
      <p:sp>
        <p:nvSpPr>
          <p:cNvPr id="12" name="포인트가 7개인 별 11"/>
          <p:cNvSpPr/>
          <p:nvPr/>
        </p:nvSpPr>
        <p:spPr>
          <a:xfrm>
            <a:off x="6257800" y="1268760"/>
            <a:ext cx="2515455" cy="2118260"/>
          </a:xfrm>
          <a:prstGeom prst="star7">
            <a:avLst>
              <a:gd name="adj" fmla="val 35399"/>
              <a:gd name="hf" fmla="val 102572"/>
              <a:gd name="vf" fmla="val 105210"/>
            </a:avLst>
          </a:prstGeom>
          <a:solidFill>
            <a:schemeClr val="accent5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순서대로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경고창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출력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조작 방법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문서 객체 사용 에러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9-2]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script </a:t>
            </a:r>
            <a:r>
              <a:rPr lang="ko-KR" altLang="en-US" dirty="0" smtClean="0"/>
              <a:t>태그를 읽는 시점에 </a:t>
            </a:r>
            <a:r>
              <a:rPr lang="en-US" altLang="ko-KR" dirty="0" smtClean="0"/>
              <a:t>h1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h2 </a:t>
            </a:r>
            <a:r>
              <a:rPr lang="ko-KR" altLang="en-US" dirty="0" smtClean="0"/>
              <a:t>태그는 생성되지 않음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9-2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55435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 descr="ch09-ex02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4437112"/>
            <a:ext cx="3337962" cy="216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조작 방법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해결 </a:t>
            </a:r>
            <a:r>
              <a:rPr lang="ko-KR" altLang="en-US" dirty="0"/>
              <a:t>방법</a:t>
            </a:r>
            <a:r>
              <a:rPr lang="en-US" altLang="ko-KR" dirty="0"/>
              <a:t>1 : script </a:t>
            </a:r>
            <a:r>
              <a:rPr lang="ko-KR" altLang="en-US" dirty="0"/>
              <a:t>태그 위치 이동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해결 방법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이벤트 활용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9-2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1520" y="4653136"/>
            <a:ext cx="8712968" cy="2227023"/>
            <a:chOff x="539552" y="1844825"/>
            <a:chExt cx="7920880" cy="2227023"/>
          </a:xfrm>
        </p:grpSpPr>
        <p:pic>
          <p:nvPicPr>
            <p:cNvPr id="7" name="그림 6" descr="도형_면직사각형_옐로우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9552" y="1844825"/>
              <a:ext cx="7920880" cy="201622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27584" y="2132856"/>
              <a:ext cx="7200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dirty="0" err="1" smtClean="0">
                  <a:latin typeface="+mj-lt"/>
                  <a:ea typeface="나눔고딕코딩" pitchFamily="49" charset="-127"/>
                </a:rPr>
                <a:t>_script</a:t>
              </a:r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 </a:t>
              </a:r>
              <a:r>
                <a:rPr lang="ko-KR" altLang="en-US" sz="2000" b="1" dirty="0" smtClean="0">
                  <a:latin typeface="+mj-lt"/>
                  <a:ea typeface="나눔고딕코딩" pitchFamily="49" charset="-127"/>
                </a:rPr>
                <a:t>태그의 위치</a:t>
              </a:r>
              <a:endParaRPr lang="en-US" altLang="ko-KR" sz="2000" b="1" dirty="0" smtClean="0">
                <a:latin typeface="+mj-lt"/>
                <a:ea typeface="나눔고딕코딩" pitchFamily="49" charset="-127"/>
              </a:endParaRPr>
            </a:p>
            <a:p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script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태그를 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head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태그 내부에 넣으면 코드를 보기 쉬우므로 </a:t>
              </a:r>
              <a:endParaRPr lang="en-US" altLang="ko-KR" sz="2000" dirty="0" smtClean="0">
                <a:latin typeface="+mj-lt"/>
                <a:ea typeface="나눔고딕코딩" pitchFamily="49" charset="-127"/>
              </a:endParaRPr>
            </a:p>
            <a:p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유지 보수가 용이함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.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반면 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body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태그 아래에 넣으면 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HTML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페이지가 빠르게 나타나는 것처럼 보일 수 있음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. </a:t>
              </a:r>
              <a:endParaRPr lang="en-US" altLang="ko-KR" sz="2000" baseline="0" dirty="0" smtClean="0">
                <a:latin typeface="+mj-lt"/>
                <a:ea typeface="나눔고딕코딩" pitchFamily="49" charset="-127"/>
              </a:endParaRPr>
            </a:p>
            <a:p>
              <a:endParaRPr lang="en-US" altLang="ko-KR" sz="2000" dirty="0" smtClean="0">
                <a:latin typeface="+mj-lt"/>
                <a:ea typeface="나눔고딕코딩" pitchFamily="49" charset="-127"/>
              </a:endParaRPr>
            </a:p>
            <a:p>
              <a:endParaRPr lang="ko-KR" altLang="en-US" sz="2000" dirty="0" smtClean="0">
                <a:latin typeface="+mj-lt"/>
                <a:ea typeface="나눔고딕코딩" pitchFamily="49" charset="-127"/>
              </a:endParaRPr>
            </a:p>
          </p:txBody>
        </p:sp>
      </p:grpSp>
      <p:pic>
        <p:nvPicPr>
          <p:cNvPr id="9" name="그림 8" descr="ch09-ex02-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575" y="1556792"/>
            <a:ext cx="4152207" cy="158417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68454"/>
            <a:ext cx="3816424" cy="196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1" y="3329306"/>
            <a:ext cx="3788465" cy="191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1500</Words>
  <Application>Microsoft Office PowerPoint</Application>
  <PresentationFormat>화면 슬라이드 쇼(4:3)</PresentationFormat>
  <Paragraphs>591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굴림</vt:lpstr>
      <vt:lpstr>Arial</vt:lpstr>
      <vt:lpstr>나눔고딕</vt:lpstr>
      <vt:lpstr>나눔고딕코딩</vt:lpstr>
      <vt:lpstr>drfont_daraehand</vt:lpstr>
      <vt:lpstr>맑은 고딕</vt:lpstr>
      <vt:lpstr>Tahoma</vt:lpstr>
      <vt:lpstr>Wingdings</vt:lpstr>
      <vt:lpstr>나눔손글씨 펜</vt:lpstr>
      <vt:lpstr>HY견고딕</vt:lpstr>
      <vt:lpstr>Office 테마</vt:lpstr>
      <vt:lpstr>09장 문서 객체 모델</vt:lpstr>
      <vt:lpstr>PowerPoint 프레젠테이션</vt:lpstr>
      <vt:lpstr>PowerPoint 프레젠테이션</vt:lpstr>
      <vt:lpstr>1 문서 객체 모델 관련 용어</vt:lpstr>
      <vt:lpstr>1 문서 객체 모델 관련 용어</vt:lpstr>
      <vt:lpstr>2 웹 페이지 생성 순서</vt:lpstr>
      <vt:lpstr>웹 페이지 실행 순서 확인하기</vt:lpstr>
      <vt:lpstr>문서 객체 조작 방법 익히기</vt:lpstr>
      <vt:lpstr>문서 객체 조작 방법 익히기</vt:lpstr>
      <vt:lpstr>3 문서 객체 선택</vt:lpstr>
      <vt:lpstr>3.1 한 개의 문서 객체 선택</vt:lpstr>
      <vt:lpstr>문서 객체 하나 선택하기</vt:lpstr>
      <vt:lpstr>문서 객체 하나 선택하기</vt:lpstr>
      <vt:lpstr>3.2 여러 개의 문서 객체 선택</vt:lpstr>
      <vt:lpstr>문서 객체 여러 개 선택하기</vt:lpstr>
      <vt:lpstr>4.1 글자 조작</vt:lpstr>
      <vt:lpstr>내부 글자 변경하기</vt:lpstr>
      <vt:lpstr>태그 내부 글자 변경하기</vt:lpstr>
      <vt:lpstr>4.2 스타일 조작</vt:lpstr>
      <vt:lpstr>스타일 조작하기</vt:lpstr>
      <vt:lpstr>4.3 속성 조작</vt:lpstr>
      <vt:lpstr>문서 객체 속성 조작하기</vt:lpstr>
      <vt:lpstr>문서 객체 속성 조작하기</vt:lpstr>
      <vt:lpstr>문서 객체를 사용한 시계</vt:lpstr>
      <vt:lpstr>5 이벤트</vt:lpstr>
      <vt:lpstr>5 이벤트</vt:lpstr>
      <vt:lpstr>5.1 이벤트 모델</vt:lpstr>
      <vt:lpstr>5.1 이벤트 모델</vt:lpstr>
      <vt:lpstr> 인라인 이벤트 모델 사용해보기</vt:lpstr>
      <vt:lpstr>5.1 이벤트 모델</vt:lpstr>
      <vt:lpstr> script 태그를 이용해 인라인 이벤트 모델 사용하기</vt:lpstr>
      <vt:lpstr>고전 이벤트 모델 사용하기</vt:lpstr>
      <vt:lpstr>고전 이벤트 모델 사용하기</vt:lpstr>
      <vt:lpstr>5.2 이벤트 객체</vt:lpstr>
      <vt:lpstr>5.2 이벤트 객체</vt:lpstr>
      <vt:lpstr>5.2 이벤트 객체</vt:lpstr>
      <vt:lpstr>5.3 기본 이벤트의 제거</vt:lpstr>
      <vt:lpstr>기본 이벤트 제거하기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Lee</cp:lastModifiedBy>
  <cp:revision>137</cp:revision>
  <dcterms:created xsi:type="dcterms:W3CDTF">2013-06-03T09:37:00Z</dcterms:created>
  <dcterms:modified xsi:type="dcterms:W3CDTF">2014-04-26T07:53:31Z</dcterms:modified>
</cp:coreProperties>
</file>